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vml" ContentType="application/vnd.openxmlformats-officedocument.vmlDrawing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67" r:id="rId4"/>
    <p:sldId id="271" r:id="rId5"/>
    <p:sldId id="258" r:id="rId6"/>
    <p:sldId id="268" r:id="rId7"/>
    <p:sldId id="264" r:id="rId8"/>
    <p:sldId id="272" r:id="rId9"/>
    <p:sldId id="262" r:id="rId10"/>
    <p:sldId id="261" r:id="rId11"/>
    <p:sldId id="263" r:id="rId12"/>
    <p:sldId id="259" r:id="rId13"/>
    <p:sldId id="260" r:id="rId14"/>
    <p:sldId id="265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F:\ESRA\nosepressure5.xlsm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yan\Documents\ESRA\nosepressure5.xlsm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yan\Documents\ESRA\nosepressure5.xlsm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F:\ESRA\nosepressure.xlsm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yan\Documents\ESRA\nosepressure4.xlsm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F:\ESRA\nosepressure4.xlsm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yan\Documents\ESRA\nosepressure5.xlsm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yan\Documents\ESRA\nosepressure5.xlsm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Circumferential Pressure</a:t>
            </a:r>
            <a:endParaRPr lang="en-US" dirty="0">
              <a:latin typeface="Arial" pitchFamily="34" charset="0"/>
              <a:cs typeface="Arial" pitchFamily="34" charset="0"/>
            </a:endParaRPr>
          </a:p>
        </c:rich>
      </c:tx>
    </c:title>
    <c:plotArea>
      <c:layout/>
      <c:scatterChart>
        <c:scatterStyle val="smoothMarker"/>
        <c:ser>
          <c:idx val="0"/>
          <c:order val="0"/>
          <c:marker>
            <c:symbol val="none"/>
          </c:marker>
          <c:xVal>
            <c:numRef>
              <c:f>Sheet1!$A$3:$A$39</c:f>
              <c:numCache>
                <c:formatCode>General</c:formatCode>
                <c:ptCount val="37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85</c:v>
                </c:pt>
                <c:pt idx="18">
                  <c:v>90</c:v>
                </c:pt>
                <c:pt idx="19">
                  <c:v>95</c:v>
                </c:pt>
                <c:pt idx="20">
                  <c:v>100</c:v>
                </c:pt>
                <c:pt idx="21">
                  <c:v>105</c:v>
                </c:pt>
                <c:pt idx="22">
                  <c:v>110</c:v>
                </c:pt>
                <c:pt idx="23">
                  <c:v>115</c:v>
                </c:pt>
                <c:pt idx="24">
                  <c:v>120</c:v>
                </c:pt>
                <c:pt idx="25">
                  <c:v>125</c:v>
                </c:pt>
                <c:pt idx="26">
                  <c:v>130</c:v>
                </c:pt>
                <c:pt idx="27">
                  <c:v>135</c:v>
                </c:pt>
                <c:pt idx="28">
                  <c:v>140</c:v>
                </c:pt>
                <c:pt idx="29">
                  <c:v>145</c:v>
                </c:pt>
                <c:pt idx="30">
                  <c:v>150</c:v>
                </c:pt>
                <c:pt idx="31">
                  <c:v>155</c:v>
                </c:pt>
                <c:pt idx="32">
                  <c:v>160</c:v>
                </c:pt>
                <c:pt idx="33">
                  <c:v>165</c:v>
                </c:pt>
                <c:pt idx="34">
                  <c:v>170</c:v>
                </c:pt>
                <c:pt idx="35">
                  <c:v>175</c:v>
                </c:pt>
                <c:pt idx="36">
                  <c:v>180</c:v>
                </c:pt>
              </c:numCache>
            </c:numRef>
          </c:xVal>
          <c:yVal>
            <c:numRef>
              <c:f>Sheet1!$B$3:$B$39</c:f>
              <c:numCache>
                <c:formatCode>General</c:formatCode>
                <c:ptCount val="37"/>
                <c:pt idx="0">
                  <c:v>1</c:v>
                </c:pt>
                <c:pt idx="1">
                  <c:v>0.96961550602441715</c:v>
                </c:pt>
                <c:pt idx="2">
                  <c:v>0.87938524157181674</c:v>
                </c:pt>
                <c:pt idx="3">
                  <c:v>0.73205080756887952</c:v>
                </c:pt>
                <c:pt idx="4">
                  <c:v>0.53208888623795558</c:v>
                </c:pt>
                <c:pt idx="5">
                  <c:v>0.28557521937307906</c:v>
                </c:pt>
                <c:pt idx="6">
                  <c:v>0</c:v>
                </c:pt>
                <c:pt idx="7">
                  <c:v>-0.31595971334866313</c:v>
                </c:pt>
                <c:pt idx="8">
                  <c:v>-0.65270364466614006</c:v>
                </c:pt>
                <c:pt idx="9">
                  <c:v>-0.99999999999999967</c:v>
                </c:pt>
                <c:pt idx="10">
                  <c:v>-1.3472963553338591</c:v>
                </c:pt>
                <c:pt idx="11">
                  <c:v>-1.6840402866513391</c:v>
                </c:pt>
                <c:pt idx="12">
                  <c:v>-1.9999999999999971</c:v>
                </c:pt>
                <c:pt idx="13">
                  <c:v>-2.2855752193730785</c:v>
                </c:pt>
                <c:pt idx="14">
                  <c:v>-2.5320888862379554</c:v>
                </c:pt>
                <c:pt idx="15">
                  <c:v>-2.7320508075688767</c:v>
                </c:pt>
                <c:pt idx="16">
                  <c:v>-2.8793852415718182</c:v>
                </c:pt>
                <c:pt idx="17">
                  <c:v>-2.9696155060244172</c:v>
                </c:pt>
                <c:pt idx="18">
                  <c:v>-3</c:v>
                </c:pt>
                <c:pt idx="19">
                  <c:v>-2.9696155060244172</c:v>
                </c:pt>
                <c:pt idx="20">
                  <c:v>-2.8793852415718182</c:v>
                </c:pt>
                <c:pt idx="21">
                  <c:v>-2.7320508075688767</c:v>
                </c:pt>
                <c:pt idx="22">
                  <c:v>-2.5320888862379562</c:v>
                </c:pt>
                <c:pt idx="23">
                  <c:v>-2.2855752193730794</c:v>
                </c:pt>
                <c:pt idx="24">
                  <c:v>-2.0000000000000004</c:v>
                </c:pt>
                <c:pt idx="25">
                  <c:v>-1.6840402866513409</c:v>
                </c:pt>
                <c:pt idx="26">
                  <c:v>-1.3472963553338591</c:v>
                </c:pt>
                <c:pt idx="27">
                  <c:v>-1.0000000000000004</c:v>
                </c:pt>
                <c:pt idx="28">
                  <c:v>-0.65270364466614128</c:v>
                </c:pt>
                <c:pt idx="29">
                  <c:v>-0.31595971334866463</c:v>
                </c:pt>
                <c:pt idx="30">
                  <c:v>0</c:v>
                </c:pt>
                <c:pt idx="31">
                  <c:v>0.28557521937307884</c:v>
                </c:pt>
                <c:pt idx="32">
                  <c:v>0.53208888623795558</c:v>
                </c:pt>
                <c:pt idx="33">
                  <c:v>0.73205080756887886</c:v>
                </c:pt>
                <c:pt idx="34">
                  <c:v>0.87938524157181763</c:v>
                </c:pt>
                <c:pt idx="35">
                  <c:v>0.96961550602441682</c:v>
                </c:pt>
                <c:pt idx="36">
                  <c:v>1</c:v>
                </c:pt>
              </c:numCache>
            </c:numRef>
          </c:yVal>
          <c:smooth val="1"/>
        </c:ser>
        <c:axId val="15727616"/>
        <c:axId val="33559680"/>
      </c:scatterChart>
      <c:valAx>
        <c:axId val="15727616"/>
        <c:scaling>
          <c:orientation val="minMax"/>
          <c:max val="180"/>
          <c:min val="0"/>
        </c:scaling>
        <c:axPos val="b"/>
        <c:minorGridlines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 dirty="0"/>
                  <a:t>Circumferential Angle </a:t>
                </a:r>
                <a:r>
                  <a:rPr lang="en-US" sz="1800" dirty="0" smtClean="0"/>
                  <a:t>(</a:t>
                </a:r>
                <a:r>
                  <a:rPr lang="el-GR" sz="1800" dirty="0" smtClean="0">
                    <a:latin typeface="Times New Roman"/>
                    <a:cs typeface="Times New Roman"/>
                  </a:rPr>
                  <a:t>Φ</a:t>
                </a:r>
                <a:r>
                  <a:rPr lang="en-US" sz="1800" dirty="0" smtClean="0">
                    <a:latin typeface="Times New Roman"/>
                    <a:cs typeface="Times New Roman"/>
                  </a:rPr>
                  <a:t>)</a:t>
                </a:r>
                <a:endParaRPr lang="en-US" sz="1800" dirty="0"/>
              </a:p>
            </c:rich>
          </c:tx>
        </c:title>
        <c:numFmt formatCode="General" sourceLinked="1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33559680"/>
        <c:crosses val="autoZero"/>
        <c:crossBetween val="midCat"/>
      </c:valAx>
      <c:valAx>
        <c:axId val="33559680"/>
        <c:scaling>
          <c:orientation val="minMax"/>
          <c:max val="1"/>
          <c:min val="-3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 dirty="0"/>
                  <a:t>Pressure </a:t>
                </a:r>
                <a:r>
                  <a:rPr lang="en-US" sz="1800" dirty="0" smtClean="0"/>
                  <a:t>Coefficient/sin</a:t>
                </a:r>
                <a:r>
                  <a:rPr lang="en-US" sz="1800" dirty="0" smtClean="0">
                    <a:latin typeface="Times New Roman"/>
                    <a:cs typeface="Times New Roman"/>
                  </a:rPr>
                  <a:t>²</a:t>
                </a:r>
                <a:r>
                  <a:rPr lang="el-GR" sz="1800" dirty="0" smtClean="0">
                    <a:latin typeface="Times New Roman"/>
                    <a:cs typeface="Times New Roman"/>
                  </a:rPr>
                  <a:t>α</a:t>
                </a:r>
                <a:endParaRPr lang="en-US" sz="1800" dirty="0"/>
              </a:p>
            </c:rich>
          </c:tx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5727616"/>
        <c:crosses val="autoZero"/>
        <c:crossBetween val="midCat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800" dirty="0" smtClean="0"/>
              <a:t>Longitudinal</a:t>
            </a:r>
            <a:r>
              <a:rPr lang="en-US" sz="1800" baseline="0" dirty="0" smtClean="0"/>
              <a:t> Pressure</a:t>
            </a:r>
            <a:endParaRPr lang="en-US" sz="1800" dirty="0"/>
          </a:p>
        </c:rich>
      </c:tx>
      <c:layout>
        <c:manualLayout>
          <c:xMode val="edge"/>
          <c:yMode val="edge"/>
          <c:x val="0.24311091501493348"/>
          <c:y val="2.5609251968503985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596774193548387"/>
          <c:y val="0.19060052219321033"/>
          <c:w val="0.79193548387096757"/>
          <c:h val="0.67362924281985315"/>
        </c:manualLayout>
      </c:layout>
      <c:scatterChart>
        <c:scatterStyle val="smoothMarker"/>
        <c:ser>
          <c:idx val="0"/>
          <c:order val="0"/>
          <c:spPr>
            <a:ln w="28575">
              <a:solidFill>
                <a:srgbClr val="92D050"/>
              </a:solidFill>
              <a:prstDash val="solid"/>
            </a:ln>
          </c:spPr>
          <c:marker>
            <c:symbol val="none"/>
          </c:marker>
          <c:xVal>
            <c:numRef>
              <c:f>Sheet1!$DZ$5:$DZ$33</c:f>
              <c:numCache>
                <c:formatCode>General</c:formatCode>
                <c:ptCount val="29"/>
                <c:pt idx="0">
                  <c:v>0</c:v>
                </c:pt>
                <c:pt idx="1">
                  <c:v>3.6</c:v>
                </c:pt>
                <c:pt idx="2">
                  <c:v>7.2</c:v>
                </c:pt>
                <c:pt idx="3">
                  <c:v>10.8</c:v>
                </c:pt>
                <c:pt idx="4">
                  <c:v>14.400000000000002</c:v>
                </c:pt>
                <c:pt idx="5">
                  <c:v>18.000000000000004</c:v>
                </c:pt>
                <c:pt idx="6">
                  <c:v>21.600000000000005</c:v>
                </c:pt>
                <c:pt idx="7">
                  <c:v>25.200000000000006</c:v>
                </c:pt>
                <c:pt idx="8">
                  <c:v>28.800000000000008</c:v>
                </c:pt>
                <c:pt idx="9">
                  <c:v>32.400000000000006</c:v>
                </c:pt>
                <c:pt idx="10">
                  <c:v>36</c:v>
                </c:pt>
                <c:pt idx="11">
                  <c:v>39.6</c:v>
                </c:pt>
                <c:pt idx="12">
                  <c:v>43.2</c:v>
                </c:pt>
                <c:pt idx="13">
                  <c:v>46.800000000000004</c:v>
                </c:pt>
                <c:pt idx="14">
                  <c:v>50.400000000000006</c:v>
                </c:pt>
                <c:pt idx="15">
                  <c:v>54.000000000000007</c:v>
                </c:pt>
                <c:pt idx="16">
                  <c:v>57.600000000000009</c:v>
                </c:pt>
                <c:pt idx="17">
                  <c:v>61.20000000000001</c:v>
                </c:pt>
                <c:pt idx="18">
                  <c:v>64.800000000000011</c:v>
                </c:pt>
                <c:pt idx="19">
                  <c:v>68.400000000000006</c:v>
                </c:pt>
                <c:pt idx="20">
                  <c:v>72</c:v>
                </c:pt>
                <c:pt idx="21">
                  <c:v>75.599999999999994</c:v>
                </c:pt>
                <c:pt idx="22">
                  <c:v>79.2</c:v>
                </c:pt>
                <c:pt idx="23">
                  <c:v>82.8</c:v>
                </c:pt>
                <c:pt idx="24">
                  <c:v>86.399999999999977</c:v>
                </c:pt>
                <c:pt idx="25">
                  <c:v>90</c:v>
                </c:pt>
                <c:pt idx="26">
                  <c:v>93.599999999999966</c:v>
                </c:pt>
                <c:pt idx="27">
                  <c:v>97.19999999999996</c:v>
                </c:pt>
                <c:pt idx="28">
                  <c:v>100.8</c:v>
                </c:pt>
              </c:numCache>
            </c:numRef>
          </c:xVal>
          <c:yVal>
            <c:numRef>
              <c:f>Sheet1!$EA$5:$EA$33</c:f>
              <c:numCache>
                <c:formatCode>General</c:formatCode>
                <c:ptCount val="29"/>
                <c:pt idx="1">
                  <c:v>3.6759043279347016E-2</c:v>
                </c:pt>
                <c:pt idx="2">
                  <c:v>3.4830554980804576E-2</c:v>
                </c:pt>
                <c:pt idx="3">
                  <c:v>2.9697358050737685E-2</c:v>
                </c:pt>
                <c:pt idx="4">
                  <c:v>2.3773570677904036E-2</c:v>
                </c:pt>
                <c:pt idx="5">
                  <c:v>1.7646083869123582E-2</c:v>
                </c:pt>
                <c:pt idx="6">
                  <c:v>1.0852981677737903E-2</c:v>
                </c:pt>
                <c:pt idx="7">
                  <c:v>2.0790774760833701E-3</c:v>
                </c:pt>
                <c:pt idx="8">
                  <c:v>-1.1713144310931001E-2</c:v>
                </c:pt>
                <c:pt idx="9">
                  <c:v>-3.8484854786332984E-2</c:v>
                </c:pt>
                <c:pt idx="10">
                  <c:v>-6.4536345343277068E-2</c:v>
                </c:pt>
                <c:pt idx="11">
                  <c:v>-3.6736039908429892E-2</c:v>
                </c:pt>
                <c:pt idx="12">
                  <c:v>-1.930960742667949E-2</c:v>
                </c:pt>
                <c:pt idx="13">
                  <c:v>-1.1894933406889602E-2</c:v>
                </c:pt>
                <c:pt idx="14">
                  <c:v>-8.1353584145513417E-3</c:v>
                </c:pt>
                <c:pt idx="15">
                  <c:v>-5.952209724122956E-3</c:v>
                </c:pt>
                <c:pt idx="16">
                  <c:v>-4.5624362077081575E-3</c:v>
                </c:pt>
                <c:pt idx="17">
                  <c:v>-3.6182747218583551E-3</c:v>
                </c:pt>
                <c:pt idx="18">
                  <c:v>-2.9451461961909932E-3</c:v>
                </c:pt>
                <c:pt idx="19">
                  <c:v>-2.4470612544886801E-3</c:v>
                </c:pt>
                <c:pt idx="20">
                  <c:v>-2.0674374148800839E-3</c:v>
                </c:pt>
                <c:pt idx="21">
                  <c:v>-1.7710421060747417E-3</c:v>
                </c:pt>
                <c:pt idx="22">
                  <c:v>-1.5349442265553059E-3</c:v>
                </c:pt>
                <c:pt idx="23">
                  <c:v>-1.3436645882831592E-3</c:v>
                </c:pt>
                <c:pt idx="24">
                  <c:v>-1.1864295957890506E-3</c:v>
                </c:pt>
                <c:pt idx="25">
                  <c:v>-1.0555428940878901E-3</c:v>
                </c:pt>
                <c:pt idx="26">
                  <c:v>-9.4538159783517147E-4</c:v>
                </c:pt>
                <c:pt idx="27">
                  <c:v>-8.5175654482807291E-4</c:v>
                </c:pt>
                <c:pt idx="28">
                  <c:v>-7.714925872101487E-4</c:v>
                </c:pt>
              </c:numCache>
            </c:numRef>
          </c:yVal>
          <c:smooth val="1"/>
        </c:ser>
        <c:axId val="35357440"/>
        <c:axId val="35359360"/>
      </c:scatterChart>
      <c:valAx>
        <c:axId val="35357440"/>
        <c:scaling>
          <c:orientation val="minMax"/>
          <c:max val="60"/>
        </c:scaling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Body Station, inches from Nose Tip</a:t>
                </a:r>
              </a:p>
            </c:rich>
          </c:tx>
          <c:layout>
            <c:manualLayout>
              <c:xMode val="edge"/>
              <c:yMode val="edge"/>
              <c:x val="0.17354059190877003"/>
              <c:y val="0.8716666666666667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5359360"/>
        <c:crosses val="autoZero"/>
        <c:crossBetween val="midCat"/>
        <c:majorUnit val="10"/>
      </c:valAx>
      <c:valAx>
        <c:axId val="35359360"/>
        <c:scaling>
          <c:orientation val="minMax"/>
          <c:max val="0.05"/>
          <c:min val="-7.0000000000000021E-2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Prsuure Coefficient</a:t>
                </a:r>
              </a:p>
            </c:rich>
          </c:tx>
          <c:layout>
            <c:manualLayout>
              <c:xMode val="edge"/>
              <c:yMode val="edge"/>
              <c:x val="3.0217666757172612E-3"/>
              <c:y val="0.19981496062992141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5357440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scatterChart>
        <c:scatterStyle val="smoothMarker"/>
        <c:ser>
          <c:idx val="0"/>
          <c:order val="0"/>
          <c:tx>
            <c:v>Cone</c:v>
          </c:tx>
          <c:spPr>
            <a:ln w="38100"/>
          </c:spPr>
          <c:marker>
            <c:symbol val="none"/>
          </c:marker>
          <c:xVal>
            <c:numRef>
              <c:f>Sheet3!$A$7:$A$27</c:f>
              <c:numCache>
                <c:formatCode>General</c:formatCode>
                <c:ptCount val="21"/>
                <c:pt idx="0">
                  <c:v>0</c:v>
                </c:pt>
                <c:pt idx="1">
                  <c:v>1.8</c:v>
                </c:pt>
                <c:pt idx="2">
                  <c:v>3.6</c:v>
                </c:pt>
                <c:pt idx="3">
                  <c:v>5.4</c:v>
                </c:pt>
                <c:pt idx="4">
                  <c:v>7.2</c:v>
                </c:pt>
                <c:pt idx="5">
                  <c:v>9</c:v>
                </c:pt>
                <c:pt idx="6">
                  <c:v>10.8</c:v>
                </c:pt>
                <c:pt idx="7">
                  <c:v>12.600000000000001</c:v>
                </c:pt>
                <c:pt idx="8">
                  <c:v>14.400000000000002</c:v>
                </c:pt>
                <c:pt idx="9">
                  <c:v>16.200000000000003</c:v>
                </c:pt>
                <c:pt idx="10">
                  <c:v>18.000000000000004</c:v>
                </c:pt>
                <c:pt idx="11">
                  <c:v>19.800000000000004</c:v>
                </c:pt>
                <c:pt idx="12">
                  <c:v>21.600000000000005</c:v>
                </c:pt>
                <c:pt idx="13">
                  <c:v>23.400000000000006</c:v>
                </c:pt>
                <c:pt idx="14">
                  <c:v>25.200000000000006</c:v>
                </c:pt>
                <c:pt idx="15">
                  <c:v>27.000000000000007</c:v>
                </c:pt>
                <c:pt idx="16">
                  <c:v>28.800000000000008</c:v>
                </c:pt>
                <c:pt idx="17">
                  <c:v>30.600000000000019</c:v>
                </c:pt>
                <c:pt idx="18">
                  <c:v>32.400000000000006</c:v>
                </c:pt>
                <c:pt idx="19">
                  <c:v>34.200000000000003</c:v>
                </c:pt>
                <c:pt idx="20">
                  <c:v>36</c:v>
                </c:pt>
              </c:numCache>
            </c:numRef>
          </c:xVal>
          <c:yVal>
            <c:numRef>
              <c:f>Sheet3!$B$7:$B$27</c:f>
              <c:numCache>
                <c:formatCode>General</c:formatCode>
                <c:ptCount val="21"/>
                <c:pt idx="0">
                  <c:v>0</c:v>
                </c:pt>
                <c:pt idx="1">
                  <c:v>0.15000000000000011</c:v>
                </c:pt>
                <c:pt idx="2">
                  <c:v>0.30000000000000021</c:v>
                </c:pt>
                <c:pt idx="3">
                  <c:v>0.45000000000000007</c:v>
                </c:pt>
                <c:pt idx="4">
                  <c:v>0.60000000000000042</c:v>
                </c:pt>
                <c:pt idx="5">
                  <c:v>0.75000000000000033</c:v>
                </c:pt>
                <c:pt idx="6">
                  <c:v>0.90000000000000013</c:v>
                </c:pt>
                <c:pt idx="7">
                  <c:v>1.05</c:v>
                </c:pt>
                <c:pt idx="8">
                  <c:v>1.2000000000000002</c:v>
                </c:pt>
                <c:pt idx="9">
                  <c:v>1.3500000000000003</c:v>
                </c:pt>
                <c:pt idx="10">
                  <c:v>1.5000000000000004</c:v>
                </c:pt>
                <c:pt idx="11">
                  <c:v>1.650000000000001</c:v>
                </c:pt>
                <c:pt idx="12">
                  <c:v>1.8000000000000003</c:v>
                </c:pt>
                <c:pt idx="13">
                  <c:v>1.9500000000000011</c:v>
                </c:pt>
                <c:pt idx="14">
                  <c:v>2.1000000000000005</c:v>
                </c:pt>
                <c:pt idx="15">
                  <c:v>2.2500000000000009</c:v>
                </c:pt>
                <c:pt idx="16">
                  <c:v>2.4000000000000004</c:v>
                </c:pt>
                <c:pt idx="17">
                  <c:v>2.5500000000000007</c:v>
                </c:pt>
                <c:pt idx="18">
                  <c:v>2.7000000000000006</c:v>
                </c:pt>
                <c:pt idx="19">
                  <c:v>2.8499999999999988</c:v>
                </c:pt>
                <c:pt idx="20">
                  <c:v>3</c:v>
                </c:pt>
              </c:numCache>
            </c:numRef>
          </c:yVal>
          <c:smooth val="1"/>
        </c:ser>
        <c:ser>
          <c:idx val="1"/>
          <c:order val="1"/>
          <c:tx>
            <c:v>Ogive</c:v>
          </c:tx>
          <c:spPr>
            <a:ln w="38100"/>
          </c:spPr>
          <c:marker>
            <c:symbol val="none"/>
          </c:marker>
          <c:xVal>
            <c:numRef>
              <c:f>Sheet3!$A$7:$A$27</c:f>
              <c:numCache>
                <c:formatCode>General</c:formatCode>
                <c:ptCount val="21"/>
                <c:pt idx="0">
                  <c:v>0</c:v>
                </c:pt>
                <c:pt idx="1">
                  <c:v>1.8</c:v>
                </c:pt>
                <c:pt idx="2">
                  <c:v>3.6</c:v>
                </c:pt>
                <c:pt idx="3">
                  <c:v>5.4</c:v>
                </c:pt>
                <c:pt idx="4">
                  <c:v>7.2</c:v>
                </c:pt>
                <c:pt idx="5">
                  <c:v>9</c:v>
                </c:pt>
                <c:pt idx="6">
                  <c:v>10.8</c:v>
                </c:pt>
                <c:pt idx="7">
                  <c:v>12.600000000000001</c:v>
                </c:pt>
                <c:pt idx="8">
                  <c:v>14.400000000000002</c:v>
                </c:pt>
                <c:pt idx="9">
                  <c:v>16.200000000000003</c:v>
                </c:pt>
                <c:pt idx="10">
                  <c:v>18.000000000000004</c:v>
                </c:pt>
                <c:pt idx="11">
                  <c:v>19.800000000000004</c:v>
                </c:pt>
                <c:pt idx="12">
                  <c:v>21.600000000000005</c:v>
                </c:pt>
                <c:pt idx="13">
                  <c:v>23.400000000000006</c:v>
                </c:pt>
                <c:pt idx="14">
                  <c:v>25.200000000000006</c:v>
                </c:pt>
                <c:pt idx="15">
                  <c:v>27.000000000000007</c:v>
                </c:pt>
                <c:pt idx="16">
                  <c:v>28.800000000000008</c:v>
                </c:pt>
                <c:pt idx="17">
                  <c:v>30.600000000000019</c:v>
                </c:pt>
                <c:pt idx="18">
                  <c:v>32.400000000000006</c:v>
                </c:pt>
                <c:pt idx="19">
                  <c:v>34.200000000000003</c:v>
                </c:pt>
                <c:pt idx="20">
                  <c:v>36</c:v>
                </c:pt>
              </c:numCache>
            </c:numRef>
          </c:xVal>
          <c:yVal>
            <c:numRef>
              <c:f>Sheet3!$C$7:$C$27</c:f>
              <c:numCache>
                <c:formatCode>General</c:formatCode>
                <c:ptCount val="21"/>
                <c:pt idx="0">
                  <c:v>0</c:v>
                </c:pt>
                <c:pt idx="1">
                  <c:v>0.29434350094044276</c:v>
                </c:pt>
                <c:pt idx="2">
                  <c:v>0.57322009027529963</c:v>
                </c:pt>
                <c:pt idx="3">
                  <c:v>0.83668986032083181</c:v>
                </c:pt>
                <c:pt idx="4">
                  <c:v>1.0848092978723674</c:v>
                </c:pt>
                <c:pt idx="5">
                  <c:v>1.3176313464680898</c:v>
                </c:pt>
                <c:pt idx="6">
                  <c:v>1.5352054642946484</c:v>
                </c:pt>
                <c:pt idx="7">
                  <c:v>1.7375776778865202</c:v>
                </c:pt>
                <c:pt idx="8">
                  <c:v>1.9247906317573324</c:v>
                </c:pt>
                <c:pt idx="9">
                  <c:v>2.0968836340910832</c:v>
                </c:pt>
                <c:pt idx="10">
                  <c:v>2.2538926986087517</c:v>
                </c:pt>
                <c:pt idx="11">
                  <c:v>2.3958505827163208</c:v>
                </c:pt>
                <c:pt idx="12">
                  <c:v>2.5227868220293601</c:v>
                </c:pt>
                <c:pt idx="13">
                  <c:v>2.6347277613601836</c:v>
                </c:pt>
                <c:pt idx="14">
                  <c:v>2.7316965822437278</c:v>
                </c:pt>
                <c:pt idx="15">
                  <c:v>2.8137133270700758</c:v>
                </c:pt>
                <c:pt idx="16">
                  <c:v>2.8807949198824776</c:v>
                </c:pt>
                <c:pt idx="17">
                  <c:v>2.9329551838910932</c:v>
                </c:pt>
                <c:pt idx="18">
                  <c:v>2.9702048557456919</c:v>
                </c:pt>
                <c:pt idx="19">
                  <c:v>2.9925515966006628</c:v>
                </c:pt>
                <c:pt idx="20">
                  <c:v>3</c:v>
                </c:pt>
              </c:numCache>
            </c:numRef>
          </c:yVal>
          <c:smooth val="1"/>
        </c:ser>
        <c:ser>
          <c:idx val="2"/>
          <c:order val="2"/>
          <c:tx>
            <c:v>Optimum</c:v>
          </c:tx>
          <c:spPr>
            <a:ln w="38100">
              <a:solidFill>
                <a:srgbClr val="00B050"/>
              </a:solidFill>
            </a:ln>
          </c:spPr>
          <c:marker>
            <c:symbol val="none"/>
          </c:marker>
          <c:xVal>
            <c:numRef>
              <c:f>Sheet3!$A$7:$A$27</c:f>
              <c:numCache>
                <c:formatCode>General</c:formatCode>
                <c:ptCount val="21"/>
                <c:pt idx="0">
                  <c:v>0</c:v>
                </c:pt>
                <c:pt idx="1">
                  <c:v>1.8</c:v>
                </c:pt>
                <c:pt idx="2">
                  <c:v>3.6</c:v>
                </c:pt>
                <c:pt idx="3">
                  <c:v>5.4</c:v>
                </c:pt>
                <c:pt idx="4">
                  <c:v>7.2</c:v>
                </c:pt>
                <c:pt idx="5">
                  <c:v>9</c:v>
                </c:pt>
                <c:pt idx="6">
                  <c:v>10.8</c:v>
                </c:pt>
                <c:pt idx="7">
                  <c:v>12.600000000000001</c:v>
                </c:pt>
                <c:pt idx="8">
                  <c:v>14.400000000000002</c:v>
                </c:pt>
                <c:pt idx="9">
                  <c:v>16.200000000000003</c:v>
                </c:pt>
                <c:pt idx="10">
                  <c:v>18.000000000000004</c:v>
                </c:pt>
                <c:pt idx="11">
                  <c:v>19.800000000000004</c:v>
                </c:pt>
                <c:pt idx="12">
                  <c:v>21.600000000000005</c:v>
                </c:pt>
                <c:pt idx="13">
                  <c:v>23.400000000000006</c:v>
                </c:pt>
                <c:pt idx="14">
                  <c:v>25.200000000000006</c:v>
                </c:pt>
                <c:pt idx="15">
                  <c:v>27.000000000000007</c:v>
                </c:pt>
                <c:pt idx="16">
                  <c:v>28.800000000000008</c:v>
                </c:pt>
                <c:pt idx="17">
                  <c:v>30.600000000000019</c:v>
                </c:pt>
                <c:pt idx="18">
                  <c:v>32.400000000000006</c:v>
                </c:pt>
                <c:pt idx="19">
                  <c:v>34.200000000000003</c:v>
                </c:pt>
                <c:pt idx="20">
                  <c:v>36</c:v>
                </c:pt>
              </c:numCache>
            </c:numRef>
          </c:xVal>
          <c:yVal>
            <c:numRef>
              <c:f>Sheet3!$D$7:$D$27</c:f>
              <c:numCache>
                <c:formatCode>General</c:formatCode>
                <c:ptCount val="21"/>
                <c:pt idx="0">
                  <c:v>0</c:v>
                </c:pt>
                <c:pt idx="1">
                  <c:v>0.7180000000000003</c:v>
                </c:pt>
                <c:pt idx="2">
                  <c:v>0.98799999999999999</c:v>
                </c:pt>
                <c:pt idx="3">
                  <c:v>1.28</c:v>
                </c:pt>
                <c:pt idx="4">
                  <c:v>1.466</c:v>
                </c:pt>
                <c:pt idx="5">
                  <c:v>1.599</c:v>
                </c:pt>
                <c:pt idx="6">
                  <c:v>1.8120000000000001</c:v>
                </c:pt>
                <c:pt idx="7">
                  <c:v>1.9000000000000001</c:v>
                </c:pt>
                <c:pt idx="8">
                  <c:v>2.0649999999999999</c:v>
                </c:pt>
                <c:pt idx="9">
                  <c:v>2.2000000000000002</c:v>
                </c:pt>
                <c:pt idx="10">
                  <c:v>2.3069999999999986</c:v>
                </c:pt>
                <c:pt idx="11">
                  <c:v>2.3839999999999999</c:v>
                </c:pt>
                <c:pt idx="12">
                  <c:v>2.5059999999999998</c:v>
                </c:pt>
                <c:pt idx="13">
                  <c:v>2.6</c:v>
                </c:pt>
                <c:pt idx="14">
                  <c:v>2.6739999999999999</c:v>
                </c:pt>
                <c:pt idx="15">
                  <c:v>2.746</c:v>
                </c:pt>
                <c:pt idx="16">
                  <c:v>2.8149999999999986</c:v>
                </c:pt>
                <c:pt idx="17">
                  <c:v>2.8919999999999986</c:v>
                </c:pt>
                <c:pt idx="18">
                  <c:v>2.9109999999999987</c:v>
                </c:pt>
                <c:pt idx="19">
                  <c:v>2.948</c:v>
                </c:pt>
                <c:pt idx="20">
                  <c:v>3</c:v>
                </c:pt>
              </c:numCache>
            </c:numRef>
          </c:yVal>
          <c:smooth val="1"/>
        </c:ser>
        <c:axId val="33587584"/>
        <c:axId val="33589504"/>
      </c:scatterChart>
      <c:valAx>
        <c:axId val="33587584"/>
        <c:scaling>
          <c:orientation val="minMax"/>
          <c:max val="36"/>
          <c:min val="0"/>
        </c:scaling>
        <c:axPos val="b"/>
        <c:minorGridlines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Body Station from</a:t>
                </a:r>
                <a:r>
                  <a:rPr lang="en-US" sz="1800" baseline="0"/>
                  <a:t> Nose Tip [inches]</a:t>
                </a:r>
                <a:endParaRPr lang="en-US" sz="1800"/>
              </a:p>
            </c:rich>
          </c:tx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33589504"/>
        <c:crosses val="autoZero"/>
        <c:crossBetween val="midCat"/>
      </c:valAx>
      <c:valAx>
        <c:axId val="33589504"/>
        <c:scaling>
          <c:orientation val="minMax"/>
          <c:max val="3"/>
        </c:scaling>
        <c:axPos val="l"/>
        <c:min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/>
                  <a:t>Body Radius [inches]</a:t>
                </a:r>
              </a:p>
            </c:rich>
          </c:tx>
          <c:layout>
            <c:manualLayout>
              <c:xMode val="edge"/>
              <c:yMode val="edge"/>
              <c:x val="1.2288788464149799E-2"/>
              <c:y val="0.30222212223472111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3358758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316347088558377"/>
          <c:y val="0.57194303179235007"/>
          <c:w val="0.18248602605229919"/>
          <c:h val="0.18421361376573347"/>
        </c:manualLayout>
      </c:layout>
      <c:overlay val="1"/>
      <c:spPr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c:spPr>
      <c:txPr>
        <a:bodyPr/>
        <a:lstStyle/>
        <a:p>
          <a:pPr>
            <a:defRPr sz="180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scatterChart>
        <c:scatterStyle val="smoothMarker"/>
        <c:ser>
          <c:idx val="0"/>
          <c:order val="0"/>
          <c:tx>
            <c:v>Cone</c:v>
          </c:tx>
          <c:spPr>
            <a:ln w="38100"/>
          </c:spPr>
          <c:marker>
            <c:symbol val="none"/>
          </c:marker>
          <c:xVal>
            <c:numRef>
              <c:f>Sheet3!$M$7:$M$34</c:f>
              <c:numCache>
                <c:formatCode>General</c:formatCode>
                <c:ptCount val="28"/>
                <c:pt idx="0">
                  <c:v>3.6</c:v>
                </c:pt>
                <c:pt idx="1">
                  <c:v>7.2</c:v>
                </c:pt>
                <c:pt idx="2">
                  <c:v>10.8</c:v>
                </c:pt>
                <c:pt idx="3">
                  <c:v>14.400000000000002</c:v>
                </c:pt>
                <c:pt idx="4">
                  <c:v>18.000000000000004</c:v>
                </c:pt>
                <c:pt idx="5">
                  <c:v>21.600000000000005</c:v>
                </c:pt>
                <c:pt idx="6">
                  <c:v>25.200000000000006</c:v>
                </c:pt>
                <c:pt idx="7">
                  <c:v>28.800000000000008</c:v>
                </c:pt>
                <c:pt idx="8">
                  <c:v>32.400000000000006</c:v>
                </c:pt>
                <c:pt idx="9">
                  <c:v>36</c:v>
                </c:pt>
                <c:pt idx="10">
                  <c:v>39.6</c:v>
                </c:pt>
                <c:pt idx="11">
                  <c:v>43.2</c:v>
                </c:pt>
                <c:pt idx="12">
                  <c:v>46.800000000000004</c:v>
                </c:pt>
                <c:pt idx="13">
                  <c:v>50.400000000000006</c:v>
                </c:pt>
                <c:pt idx="14">
                  <c:v>54.000000000000007</c:v>
                </c:pt>
                <c:pt idx="15">
                  <c:v>57.600000000000009</c:v>
                </c:pt>
                <c:pt idx="16">
                  <c:v>61.20000000000001</c:v>
                </c:pt>
                <c:pt idx="17">
                  <c:v>64.800000000000011</c:v>
                </c:pt>
                <c:pt idx="18">
                  <c:v>68.400000000000006</c:v>
                </c:pt>
                <c:pt idx="19">
                  <c:v>72</c:v>
                </c:pt>
                <c:pt idx="20">
                  <c:v>75.599999999999994</c:v>
                </c:pt>
                <c:pt idx="21">
                  <c:v>79.2</c:v>
                </c:pt>
                <c:pt idx="22">
                  <c:v>82.8</c:v>
                </c:pt>
                <c:pt idx="23">
                  <c:v>86.399999999999977</c:v>
                </c:pt>
                <c:pt idx="24">
                  <c:v>90</c:v>
                </c:pt>
                <c:pt idx="25">
                  <c:v>93.599999999999966</c:v>
                </c:pt>
                <c:pt idx="26">
                  <c:v>97.19999999999996</c:v>
                </c:pt>
                <c:pt idx="27">
                  <c:v>100.79999999999998</c:v>
                </c:pt>
              </c:numCache>
            </c:numRef>
          </c:xVal>
          <c:yVal>
            <c:numRef>
              <c:f>Sheet3!$N$7:$N$34</c:f>
              <c:numCache>
                <c:formatCode>General</c:formatCode>
                <c:ptCount val="28"/>
                <c:pt idx="0">
                  <c:v>3.6759043279347016E-2</c:v>
                </c:pt>
                <c:pt idx="1">
                  <c:v>3.4830554980804576E-2</c:v>
                </c:pt>
                <c:pt idx="2">
                  <c:v>2.9697358050737685E-2</c:v>
                </c:pt>
                <c:pt idx="3">
                  <c:v>2.3773570677904012E-2</c:v>
                </c:pt>
                <c:pt idx="4">
                  <c:v>1.7646083869123582E-2</c:v>
                </c:pt>
                <c:pt idx="5">
                  <c:v>1.0852981677737895E-2</c:v>
                </c:pt>
                <c:pt idx="6">
                  <c:v>2.0790774760833701E-3</c:v>
                </c:pt>
                <c:pt idx="7">
                  <c:v>-1.1713144310931001E-2</c:v>
                </c:pt>
                <c:pt idx="8">
                  <c:v>-3.8484854786332984E-2</c:v>
                </c:pt>
                <c:pt idx="9">
                  <c:v>-6.4536345343277068E-2</c:v>
                </c:pt>
                <c:pt idx="10">
                  <c:v>-3.6736039908429892E-2</c:v>
                </c:pt>
                <c:pt idx="11">
                  <c:v>-1.930960742667949E-2</c:v>
                </c:pt>
                <c:pt idx="12">
                  <c:v>-1.1894933406889602E-2</c:v>
                </c:pt>
                <c:pt idx="13">
                  <c:v>-8.1353584145513417E-3</c:v>
                </c:pt>
                <c:pt idx="14">
                  <c:v>-5.9522097241229482E-3</c:v>
                </c:pt>
                <c:pt idx="15">
                  <c:v>-4.5624362077081575E-3</c:v>
                </c:pt>
                <c:pt idx="16">
                  <c:v>-3.6182747218583495E-3</c:v>
                </c:pt>
                <c:pt idx="17">
                  <c:v>-2.9451461961909906E-3</c:v>
                </c:pt>
                <c:pt idx="18">
                  <c:v>-2.4470612544886766E-3</c:v>
                </c:pt>
                <c:pt idx="19">
                  <c:v>-2.0674374148800818E-3</c:v>
                </c:pt>
                <c:pt idx="20">
                  <c:v>-1.7710421060747395E-3</c:v>
                </c:pt>
                <c:pt idx="21">
                  <c:v>-1.5349442265553048E-3</c:v>
                </c:pt>
                <c:pt idx="22">
                  <c:v>-1.3436645882831592E-3</c:v>
                </c:pt>
                <c:pt idx="23">
                  <c:v>-1.1864295957890506E-3</c:v>
                </c:pt>
                <c:pt idx="24">
                  <c:v>-1.0555428940878899E-3</c:v>
                </c:pt>
                <c:pt idx="25">
                  <c:v>-9.4538159783516995E-4</c:v>
                </c:pt>
                <c:pt idx="26">
                  <c:v>-8.5175654482807291E-4</c:v>
                </c:pt>
                <c:pt idx="27">
                  <c:v>-7.714925872101487E-4</c:v>
                </c:pt>
              </c:numCache>
            </c:numRef>
          </c:yVal>
          <c:smooth val="1"/>
        </c:ser>
        <c:ser>
          <c:idx val="1"/>
          <c:order val="1"/>
          <c:tx>
            <c:v>Ogive</c:v>
          </c:tx>
          <c:spPr>
            <a:ln w="38100"/>
          </c:spPr>
          <c:marker>
            <c:symbol val="none"/>
          </c:marker>
          <c:xVal>
            <c:numRef>
              <c:f>Sheet3!$M$7:$M$34</c:f>
              <c:numCache>
                <c:formatCode>General</c:formatCode>
                <c:ptCount val="28"/>
                <c:pt idx="0">
                  <c:v>3.6</c:v>
                </c:pt>
                <c:pt idx="1">
                  <c:v>7.2</c:v>
                </c:pt>
                <c:pt idx="2">
                  <c:v>10.8</c:v>
                </c:pt>
                <c:pt idx="3">
                  <c:v>14.400000000000002</c:v>
                </c:pt>
                <c:pt idx="4">
                  <c:v>18.000000000000004</c:v>
                </c:pt>
                <c:pt idx="5">
                  <c:v>21.600000000000005</c:v>
                </c:pt>
                <c:pt idx="6">
                  <c:v>25.200000000000006</c:v>
                </c:pt>
                <c:pt idx="7">
                  <c:v>28.800000000000008</c:v>
                </c:pt>
                <c:pt idx="8">
                  <c:v>32.400000000000006</c:v>
                </c:pt>
                <c:pt idx="9">
                  <c:v>36</c:v>
                </c:pt>
                <c:pt idx="10">
                  <c:v>39.6</c:v>
                </c:pt>
                <c:pt idx="11">
                  <c:v>43.2</c:v>
                </c:pt>
                <c:pt idx="12">
                  <c:v>46.800000000000004</c:v>
                </c:pt>
                <c:pt idx="13">
                  <c:v>50.400000000000006</c:v>
                </c:pt>
                <c:pt idx="14">
                  <c:v>54.000000000000007</c:v>
                </c:pt>
                <c:pt idx="15">
                  <c:v>57.600000000000009</c:v>
                </c:pt>
                <c:pt idx="16">
                  <c:v>61.20000000000001</c:v>
                </c:pt>
                <c:pt idx="17">
                  <c:v>64.800000000000011</c:v>
                </c:pt>
                <c:pt idx="18">
                  <c:v>68.400000000000006</c:v>
                </c:pt>
                <c:pt idx="19">
                  <c:v>72</c:v>
                </c:pt>
                <c:pt idx="20">
                  <c:v>75.599999999999994</c:v>
                </c:pt>
                <c:pt idx="21">
                  <c:v>79.2</c:v>
                </c:pt>
                <c:pt idx="22">
                  <c:v>82.8</c:v>
                </c:pt>
                <c:pt idx="23">
                  <c:v>86.399999999999977</c:v>
                </c:pt>
                <c:pt idx="24">
                  <c:v>90</c:v>
                </c:pt>
                <c:pt idx="25">
                  <c:v>93.599999999999966</c:v>
                </c:pt>
                <c:pt idx="26">
                  <c:v>97.19999999999996</c:v>
                </c:pt>
                <c:pt idx="27">
                  <c:v>100.79999999999998</c:v>
                </c:pt>
              </c:numCache>
            </c:numRef>
          </c:xVal>
          <c:yVal>
            <c:numRef>
              <c:f>Sheet3!$O$7:$O$34</c:f>
              <c:numCache>
                <c:formatCode>General</c:formatCode>
                <c:ptCount val="28"/>
                <c:pt idx="0">
                  <c:v>7.1746194578764508E-2</c:v>
                </c:pt>
                <c:pt idx="1">
                  <c:v>3.282358636858871E-2</c:v>
                </c:pt>
                <c:pt idx="2">
                  <c:v>6.1527865212928729E-3</c:v>
                </c:pt>
                <c:pt idx="3">
                  <c:v>-1.0559945117257451E-2</c:v>
                </c:pt>
                <c:pt idx="4">
                  <c:v>-2.1768980630686628E-2</c:v>
                </c:pt>
                <c:pt idx="5">
                  <c:v>-2.9388501016420151E-2</c:v>
                </c:pt>
                <c:pt idx="6">
                  <c:v>-3.4051723905754831E-2</c:v>
                </c:pt>
                <c:pt idx="7">
                  <c:v>-3.5662179237510395E-2</c:v>
                </c:pt>
                <c:pt idx="8">
                  <c:v>-3.3095918753962721E-2</c:v>
                </c:pt>
                <c:pt idx="9">
                  <c:v>-2.3984724656549682E-2</c:v>
                </c:pt>
                <c:pt idx="10">
                  <c:v>-1.4060991286519811E-2</c:v>
                </c:pt>
                <c:pt idx="11">
                  <c:v>-9.0221387748015986E-3</c:v>
                </c:pt>
                <c:pt idx="12">
                  <c:v>-6.3869013805196943E-3</c:v>
                </c:pt>
                <c:pt idx="13">
                  <c:v>-4.8089704160922874E-3</c:v>
                </c:pt>
                <c:pt idx="14">
                  <c:v>-3.7740028744457053E-3</c:v>
                </c:pt>
                <c:pt idx="15">
                  <c:v>-3.0517619562978283E-3</c:v>
                </c:pt>
                <c:pt idx="16">
                  <c:v>-2.5246461387198639E-3</c:v>
                </c:pt>
                <c:pt idx="17">
                  <c:v>-2.1266032287912662E-3</c:v>
                </c:pt>
                <c:pt idx="18">
                  <c:v>-1.8178329211389905E-3</c:v>
                </c:pt>
                <c:pt idx="19">
                  <c:v>-1.5730220565663131E-3</c:v>
                </c:pt>
                <c:pt idx="20">
                  <c:v>-1.3753661197236189E-3</c:v>
                </c:pt>
                <c:pt idx="21">
                  <c:v>-1.2133126859285308E-3</c:v>
                </c:pt>
                <c:pt idx="22">
                  <c:v>-1.0786857837402613E-3</c:v>
                </c:pt>
                <c:pt idx="23">
                  <c:v>-9.6555496296326098E-4</c:v>
                </c:pt>
                <c:pt idx="24">
                  <c:v>-8.6952673763377093E-4</c:v>
                </c:pt>
                <c:pt idx="25">
                  <c:v>-7.8728594984245164E-4</c:v>
                </c:pt>
                <c:pt idx="26">
                  <c:v>-7.1629044859945464E-4</c:v>
                </c:pt>
                <c:pt idx="27">
                  <c:v>-6.54562798184924E-4</c:v>
                </c:pt>
              </c:numCache>
            </c:numRef>
          </c:yVal>
          <c:smooth val="1"/>
        </c:ser>
        <c:ser>
          <c:idx val="2"/>
          <c:order val="2"/>
          <c:tx>
            <c:v>Optimum</c:v>
          </c:tx>
          <c:spPr>
            <a:ln w="38100">
              <a:solidFill>
                <a:srgbClr val="7030A0"/>
              </a:solidFill>
            </a:ln>
          </c:spPr>
          <c:marker>
            <c:symbol val="none"/>
          </c:marker>
          <c:xVal>
            <c:numRef>
              <c:f>Sheet3!$M$7:$M$34</c:f>
              <c:numCache>
                <c:formatCode>General</c:formatCode>
                <c:ptCount val="28"/>
                <c:pt idx="0">
                  <c:v>3.6</c:v>
                </c:pt>
                <c:pt idx="1">
                  <c:v>7.2</c:v>
                </c:pt>
                <c:pt idx="2">
                  <c:v>10.8</c:v>
                </c:pt>
                <c:pt idx="3">
                  <c:v>14.400000000000002</c:v>
                </c:pt>
                <c:pt idx="4">
                  <c:v>18.000000000000004</c:v>
                </c:pt>
                <c:pt idx="5">
                  <c:v>21.600000000000005</c:v>
                </c:pt>
                <c:pt idx="6">
                  <c:v>25.200000000000006</c:v>
                </c:pt>
                <c:pt idx="7">
                  <c:v>28.800000000000008</c:v>
                </c:pt>
                <c:pt idx="8">
                  <c:v>32.400000000000006</c:v>
                </c:pt>
                <c:pt idx="9">
                  <c:v>36</c:v>
                </c:pt>
                <c:pt idx="10">
                  <c:v>39.6</c:v>
                </c:pt>
                <c:pt idx="11">
                  <c:v>43.2</c:v>
                </c:pt>
                <c:pt idx="12">
                  <c:v>46.800000000000004</c:v>
                </c:pt>
                <c:pt idx="13">
                  <c:v>50.400000000000006</c:v>
                </c:pt>
                <c:pt idx="14">
                  <c:v>54.000000000000007</c:v>
                </c:pt>
                <c:pt idx="15">
                  <c:v>57.600000000000009</c:v>
                </c:pt>
                <c:pt idx="16">
                  <c:v>61.20000000000001</c:v>
                </c:pt>
                <c:pt idx="17">
                  <c:v>64.800000000000011</c:v>
                </c:pt>
                <c:pt idx="18">
                  <c:v>68.400000000000006</c:v>
                </c:pt>
                <c:pt idx="19">
                  <c:v>72</c:v>
                </c:pt>
                <c:pt idx="20">
                  <c:v>75.599999999999994</c:v>
                </c:pt>
                <c:pt idx="21">
                  <c:v>79.2</c:v>
                </c:pt>
                <c:pt idx="22">
                  <c:v>82.8</c:v>
                </c:pt>
                <c:pt idx="23">
                  <c:v>86.399999999999977</c:v>
                </c:pt>
                <c:pt idx="24">
                  <c:v>90</c:v>
                </c:pt>
                <c:pt idx="25">
                  <c:v>93.599999999999966</c:v>
                </c:pt>
                <c:pt idx="26">
                  <c:v>97.19999999999996</c:v>
                </c:pt>
                <c:pt idx="27">
                  <c:v>100.79999999999998</c:v>
                </c:pt>
              </c:numCache>
            </c:numRef>
          </c:xVal>
          <c:yVal>
            <c:numRef>
              <c:f>Sheet3!$P$7:$P$34</c:f>
              <c:numCache>
                <c:formatCode>General</c:formatCode>
                <c:ptCount val="28"/>
                <c:pt idx="0">
                  <c:v>-5.565367733507607E-3</c:v>
                </c:pt>
                <c:pt idx="1">
                  <c:v>-6.5008121304667077E-3</c:v>
                </c:pt>
                <c:pt idx="2">
                  <c:v>-9.1345268893757506E-3</c:v>
                </c:pt>
                <c:pt idx="3">
                  <c:v>-1.1387733719684701E-2</c:v>
                </c:pt>
                <c:pt idx="4">
                  <c:v>-1.6255489829233565E-2</c:v>
                </c:pt>
                <c:pt idx="5">
                  <c:v>-1.782514119610757E-2</c:v>
                </c:pt>
                <c:pt idx="6">
                  <c:v>-2.1866714202305425E-2</c:v>
                </c:pt>
                <c:pt idx="7">
                  <c:v>-2.6190282799650636E-2</c:v>
                </c:pt>
                <c:pt idx="8">
                  <c:v>-2.6363248086947403E-2</c:v>
                </c:pt>
                <c:pt idx="9">
                  <c:v>-2.6554647481993116E-2</c:v>
                </c:pt>
                <c:pt idx="10">
                  <c:v>-1.6724919508891288E-2</c:v>
                </c:pt>
                <c:pt idx="11">
                  <c:v>-9.968053830048635E-3</c:v>
                </c:pt>
                <c:pt idx="12">
                  <c:v>-6.7541530345409332E-3</c:v>
                </c:pt>
                <c:pt idx="13">
                  <c:v>-4.9608453872537501E-3</c:v>
                </c:pt>
                <c:pt idx="14">
                  <c:v>-3.8350735511252995E-3</c:v>
                </c:pt>
                <c:pt idx="15">
                  <c:v>-3.0713491275712172E-3</c:v>
                </c:pt>
                <c:pt idx="16">
                  <c:v>-2.5244698288247698E-3</c:v>
                </c:pt>
                <c:pt idx="17">
                  <c:v>-2.1169686137286823E-3</c:v>
                </c:pt>
                <c:pt idx="18">
                  <c:v>-1.803883153916682E-3</c:v>
                </c:pt>
                <c:pt idx="19">
                  <c:v>-1.5574049280084941E-3</c:v>
                </c:pt>
                <c:pt idx="20">
                  <c:v>-1.3594614841139299E-3</c:v>
                </c:pt>
                <c:pt idx="21">
                  <c:v>-1.1978321439403829E-3</c:v>
                </c:pt>
                <c:pt idx="22">
                  <c:v>-1.0639797745562881E-3</c:v>
                </c:pt>
                <c:pt idx="23">
                  <c:v>-9.5177595972272238E-4</c:v>
                </c:pt>
                <c:pt idx="24">
                  <c:v>-8.567185028290254E-4</c:v>
                </c:pt>
                <c:pt idx="25">
                  <c:v>-7.7543340560358236E-4</c:v>
                </c:pt>
                <c:pt idx="26">
                  <c:v>-7.053479408830112E-4</c:v>
                </c:pt>
                <c:pt idx="27">
                  <c:v>-6.4447022245517208E-4</c:v>
                </c:pt>
              </c:numCache>
            </c:numRef>
          </c:yVal>
          <c:smooth val="1"/>
        </c:ser>
        <c:axId val="38086912"/>
        <c:axId val="33632640"/>
      </c:scatterChart>
      <c:valAx>
        <c:axId val="38086912"/>
        <c:scaling>
          <c:orientation val="minMax"/>
          <c:max val="60"/>
        </c:scaling>
        <c:axPos val="b"/>
        <c:minorGridlines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Body Station from Nose Tip [inches]</a:t>
                </a:r>
              </a:p>
            </c:rich>
          </c:tx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33632640"/>
        <c:crosses val="autoZero"/>
        <c:crossBetween val="midCat"/>
      </c:valAx>
      <c:valAx>
        <c:axId val="33632640"/>
        <c:scaling>
          <c:orientation val="minMax"/>
          <c:max val="8.0000000000000043E-2"/>
          <c:min val="-7.0000000000000021E-2"/>
        </c:scaling>
        <c:axPos val="l"/>
        <c:min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/>
                  <a:t>Pressure Coefficient [Cp]</a:t>
                </a:r>
              </a:p>
            </c:rich>
          </c:tx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3808691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5771507728200671"/>
          <c:y val="0.17899817966302609"/>
          <c:w val="0.17231839441122515"/>
          <c:h val="0.22052333397349724"/>
        </c:manualLayout>
      </c:layout>
      <c:overlay val="1"/>
      <c:spPr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c:spPr>
      <c:txPr>
        <a:bodyPr/>
        <a:lstStyle/>
        <a:p>
          <a:pPr>
            <a:defRPr sz="180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scatterChart>
        <c:scatterStyle val="smoothMarker"/>
        <c:ser>
          <c:idx val="0"/>
          <c:order val="0"/>
          <c:spPr>
            <a:ln w="38100"/>
          </c:spPr>
          <c:marker>
            <c:symbol val="none"/>
          </c:marker>
          <c:xVal>
            <c:numRef>
              <c:f>Sheet1!$N$79:$N$99</c:f>
              <c:numCache>
                <c:formatCode>General</c:formatCode>
                <c:ptCount val="21"/>
                <c:pt idx="0">
                  <c:v>0.60000000000000064</c:v>
                </c:pt>
                <c:pt idx="1">
                  <c:v>0.62000000000000355</c:v>
                </c:pt>
                <c:pt idx="2">
                  <c:v>0.64000000000000401</c:v>
                </c:pt>
                <c:pt idx="3">
                  <c:v>0.66000000000000458</c:v>
                </c:pt>
                <c:pt idx="4">
                  <c:v>0.68000000000000183</c:v>
                </c:pt>
                <c:pt idx="5">
                  <c:v>0.70000000000000062</c:v>
                </c:pt>
                <c:pt idx="6">
                  <c:v>0.72000000000000064</c:v>
                </c:pt>
                <c:pt idx="7">
                  <c:v>0.74000000000000365</c:v>
                </c:pt>
                <c:pt idx="8">
                  <c:v>0.76000000000000412</c:v>
                </c:pt>
                <c:pt idx="9">
                  <c:v>0.78000000000000069</c:v>
                </c:pt>
                <c:pt idx="10">
                  <c:v>0.8000000000000006</c:v>
                </c:pt>
                <c:pt idx="11">
                  <c:v>0.82000000000000062</c:v>
                </c:pt>
                <c:pt idx="12">
                  <c:v>0.84000000000000064</c:v>
                </c:pt>
                <c:pt idx="13">
                  <c:v>0.86000000000000065</c:v>
                </c:pt>
                <c:pt idx="14">
                  <c:v>0.88000000000000178</c:v>
                </c:pt>
                <c:pt idx="15">
                  <c:v>0.90000000000000069</c:v>
                </c:pt>
                <c:pt idx="16">
                  <c:v>0.9200000000000006</c:v>
                </c:pt>
                <c:pt idx="17">
                  <c:v>0.94000000000000061</c:v>
                </c:pt>
                <c:pt idx="18">
                  <c:v>0.96000000000000063</c:v>
                </c:pt>
                <c:pt idx="19">
                  <c:v>0.98000000000000054</c:v>
                </c:pt>
                <c:pt idx="20">
                  <c:v>1.0000000000000004</c:v>
                </c:pt>
              </c:numCache>
            </c:numRef>
          </c:xVal>
          <c:yVal>
            <c:numRef>
              <c:f>Sheet1!$P$79:$P$99</c:f>
              <c:numCache>
                <c:formatCode>General</c:formatCode>
                <c:ptCount val="21"/>
                <c:pt idx="0">
                  <c:v>-1.294343590455282</c:v>
                </c:pt>
                <c:pt idx="1">
                  <c:v>-1.1720581432835921</c:v>
                </c:pt>
                <c:pt idx="2">
                  <c:v>-1.0606064350288886</c:v>
                </c:pt>
                <c:pt idx="3">
                  <c:v>-0.95867813204814212</c:v>
                </c:pt>
                <c:pt idx="4">
                  <c:v>-0.8651524171478947</c:v>
                </c:pt>
                <c:pt idx="5">
                  <c:v>-0.77906596455962962</c:v>
                </c:pt>
                <c:pt idx="6">
                  <c:v>-0.69958705319368364</c:v>
                </c:pt>
                <c:pt idx="7">
                  <c:v>-0.625994509454186</c:v>
                </c:pt>
                <c:pt idx="8">
                  <c:v>-0.55766047663579876</c:v>
                </c:pt>
                <c:pt idx="9">
                  <c:v>-0.49403623631175331</c:v>
                </c:pt>
                <c:pt idx="10">
                  <c:v>-0.43464047915523074</c:v>
                </c:pt>
                <c:pt idx="11">
                  <c:v>-0.37904955324021239</c:v>
                </c:pt>
                <c:pt idx="12">
                  <c:v>-0.32688931775951779</c:v>
                </c:pt>
                <c:pt idx="13">
                  <c:v>-0.27782830703810707</c:v>
                </c:pt>
                <c:pt idx="14">
                  <c:v>-0.23157196937945687</c:v>
                </c:pt>
                <c:pt idx="15">
                  <c:v>-0.18785779183684062</c:v>
                </c:pt>
                <c:pt idx="16">
                  <c:v>-0.14645115854863991</c:v>
                </c:pt>
                <c:pt idx="17">
                  <c:v>-0.10714181913346785</c:v>
                </c:pt>
                <c:pt idx="18">
                  <c:v>-6.974086655015739E-2</c:v>
                </c:pt>
                <c:pt idx="19">
                  <c:v>-3.4078142110899892E-2</c:v>
                </c:pt>
                <c:pt idx="20">
                  <c:v>0</c:v>
                </c:pt>
              </c:numCache>
            </c:numRef>
          </c:yVal>
          <c:smooth val="1"/>
        </c:ser>
        <c:axId val="33695616"/>
        <c:axId val="33714176"/>
      </c:scatterChart>
      <c:valAx>
        <c:axId val="33695616"/>
        <c:scaling>
          <c:orientation val="minMax"/>
          <c:max val="1"/>
          <c:min val="0.60000000000000064"/>
        </c:scaling>
        <c:axPos val="b"/>
        <c:minorGridlines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Free Stream Mach</a:t>
                </a:r>
                <a:r>
                  <a:rPr lang="en-US" sz="2000" baseline="0"/>
                  <a:t> Number</a:t>
                </a:r>
                <a:endParaRPr lang="en-US" sz="2000"/>
              </a:p>
            </c:rich>
          </c:tx>
          <c:layout>
            <c:manualLayout>
              <c:xMode val="edge"/>
              <c:yMode val="edge"/>
              <c:x val="0.38750206571400908"/>
              <c:y val="0.92407405893508265"/>
            </c:manualLayout>
          </c:layout>
        </c:title>
        <c:numFmt formatCode="General" sourceLinked="1"/>
        <c:tickLblPos val="high"/>
        <c:txPr>
          <a:bodyPr/>
          <a:lstStyle/>
          <a:p>
            <a:pPr>
              <a:defRPr sz="1800" b="1"/>
            </a:pPr>
            <a:endParaRPr lang="en-US"/>
          </a:p>
        </c:txPr>
        <c:crossAx val="33714176"/>
        <c:crosses val="autoZero"/>
        <c:crossBetween val="midCat"/>
      </c:valAx>
      <c:valAx>
        <c:axId val="33714176"/>
        <c:scaling>
          <c:orientation val="minMax"/>
          <c:max val="0"/>
          <c:min val="-1.3"/>
        </c:scaling>
        <c:axPos val="l"/>
        <c:min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 dirty="0"/>
                  <a:t>Pressure Coefficient</a:t>
                </a:r>
              </a:p>
            </c:rich>
          </c:tx>
        </c:title>
        <c:numFmt formatCode="General" sourceLinked="1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33695616"/>
        <c:crosses val="autoZero"/>
        <c:crossBetween val="midCat"/>
      </c:valAx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scatterChart>
        <c:scatterStyle val="smoothMarker"/>
        <c:ser>
          <c:idx val="0"/>
          <c:order val="0"/>
          <c:tx>
            <c:v>Incompressible Flow [M=0]</c:v>
          </c:tx>
          <c:spPr>
            <a:ln w="38100"/>
          </c:spPr>
          <c:marker>
            <c:symbol val="none"/>
          </c:marker>
          <c:xVal>
            <c:numRef>
              <c:f>Sheet2!$B$4:$B$31</c:f>
              <c:numCache>
                <c:formatCode>General</c:formatCode>
                <c:ptCount val="28"/>
                <c:pt idx="0">
                  <c:v>3.6</c:v>
                </c:pt>
                <c:pt idx="1">
                  <c:v>7.2</c:v>
                </c:pt>
                <c:pt idx="2">
                  <c:v>10.8</c:v>
                </c:pt>
                <c:pt idx="3">
                  <c:v>14.400000000000002</c:v>
                </c:pt>
                <c:pt idx="4">
                  <c:v>18.000000000000004</c:v>
                </c:pt>
                <c:pt idx="5">
                  <c:v>21.600000000000005</c:v>
                </c:pt>
                <c:pt idx="6">
                  <c:v>25.200000000000006</c:v>
                </c:pt>
                <c:pt idx="7">
                  <c:v>28.800000000000008</c:v>
                </c:pt>
                <c:pt idx="8">
                  <c:v>32.400000000000006</c:v>
                </c:pt>
                <c:pt idx="9">
                  <c:v>36</c:v>
                </c:pt>
                <c:pt idx="10">
                  <c:v>39.6</c:v>
                </c:pt>
                <c:pt idx="11">
                  <c:v>43.2</c:v>
                </c:pt>
                <c:pt idx="12">
                  <c:v>46.800000000000004</c:v>
                </c:pt>
                <c:pt idx="13">
                  <c:v>50.400000000000006</c:v>
                </c:pt>
                <c:pt idx="14">
                  <c:v>54.000000000000007</c:v>
                </c:pt>
                <c:pt idx="15">
                  <c:v>57.600000000000009</c:v>
                </c:pt>
                <c:pt idx="16">
                  <c:v>61.20000000000001</c:v>
                </c:pt>
                <c:pt idx="17">
                  <c:v>64.800000000000011</c:v>
                </c:pt>
                <c:pt idx="18">
                  <c:v>68.400000000000006</c:v>
                </c:pt>
                <c:pt idx="19">
                  <c:v>72</c:v>
                </c:pt>
                <c:pt idx="20">
                  <c:v>75.599999999999994</c:v>
                </c:pt>
                <c:pt idx="21">
                  <c:v>79.2</c:v>
                </c:pt>
                <c:pt idx="22">
                  <c:v>82.8</c:v>
                </c:pt>
                <c:pt idx="23">
                  <c:v>86.399999999999977</c:v>
                </c:pt>
                <c:pt idx="24">
                  <c:v>90</c:v>
                </c:pt>
                <c:pt idx="25">
                  <c:v>93.599999999999966</c:v>
                </c:pt>
                <c:pt idx="26">
                  <c:v>97.19999999999996</c:v>
                </c:pt>
                <c:pt idx="27">
                  <c:v>100.8</c:v>
                </c:pt>
              </c:numCache>
            </c:numRef>
          </c:xVal>
          <c:yVal>
            <c:numRef>
              <c:f>Sheet2!$C$4:$C$31</c:f>
              <c:numCache>
                <c:formatCode>General</c:formatCode>
                <c:ptCount val="28"/>
                <c:pt idx="0">
                  <c:v>-5.5653677335076148E-3</c:v>
                </c:pt>
                <c:pt idx="1">
                  <c:v>-6.5008121304667094E-3</c:v>
                </c:pt>
                <c:pt idx="2">
                  <c:v>-9.1345268893757506E-3</c:v>
                </c:pt>
                <c:pt idx="3">
                  <c:v>-1.1387733719684701E-2</c:v>
                </c:pt>
                <c:pt idx="4">
                  <c:v>-1.6255489829233565E-2</c:v>
                </c:pt>
                <c:pt idx="5">
                  <c:v>-1.7825141196107595E-2</c:v>
                </c:pt>
                <c:pt idx="6">
                  <c:v>-2.1866714202305425E-2</c:v>
                </c:pt>
                <c:pt idx="7">
                  <c:v>-2.6190282799650636E-2</c:v>
                </c:pt>
                <c:pt idx="8">
                  <c:v>-2.6363248086947441E-2</c:v>
                </c:pt>
                <c:pt idx="9">
                  <c:v>-2.6554647481993189E-2</c:v>
                </c:pt>
                <c:pt idx="10">
                  <c:v>-1.6724919508891288E-2</c:v>
                </c:pt>
                <c:pt idx="11">
                  <c:v>-9.9680538300486576E-3</c:v>
                </c:pt>
                <c:pt idx="12">
                  <c:v>-6.7541530345409332E-3</c:v>
                </c:pt>
                <c:pt idx="13">
                  <c:v>-4.9608453872537562E-3</c:v>
                </c:pt>
                <c:pt idx="14">
                  <c:v>-3.8350735511253052E-3</c:v>
                </c:pt>
                <c:pt idx="15">
                  <c:v>-3.0713491275712172E-3</c:v>
                </c:pt>
                <c:pt idx="16">
                  <c:v>-2.5244698288247698E-3</c:v>
                </c:pt>
                <c:pt idx="17">
                  <c:v>-2.116968613728678E-3</c:v>
                </c:pt>
                <c:pt idx="18">
                  <c:v>-1.8038831539166839E-3</c:v>
                </c:pt>
                <c:pt idx="19">
                  <c:v>-1.5574049280084941E-3</c:v>
                </c:pt>
                <c:pt idx="20">
                  <c:v>-1.3594614841139301E-3</c:v>
                </c:pt>
                <c:pt idx="21">
                  <c:v>-1.1978321439403848E-3</c:v>
                </c:pt>
                <c:pt idx="22">
                  <c:v>-1.0639797745562881E-3</c:v>
                </c:pt>
                <c:pt idx="23">
                  <c:v>-9.5177595972272585E-4</c:v>
                </c:pt>
                <c:pt idx="24">
                  <c:v>-8.5671850282902702E-4</c:v>
                </c:pt>
                <c:pt idx="25">
                  <c:v>-7.7543340560358236E-4</c:v>
                </c:pt>
                <c:pt idx="26">
                  <c:v>-7.0534794088301293E-4</c:v>
                </c:pt>
                <c:pt idx="27">
                  <c:v>-6.444702224551736E-4</c:v>
                </c:pt>
              </c:numCache>
            </c:numRef>
          </c:yVal>
          <c:smooth val="1"/>
        </c:ser>
        <c:ser>
          <c:idx val="1"/>
          <c:order val="1"/>
          <c:tx>
            <c:v>Compressible Flow [M=0.6]</c:v>
          </c:tx>
          <c:spPr>
            <a:ln w="38100"/>
          </c:spPr>
          <c:marker>
            <c:symbol val="none"/>
          </c:marker>
          <c:xVal>
            <c:numRef>
              <c:f>Sheet2!$B$4:$B$31</c:f>
              <c:numCache>
                <c:formatCode>General</c:formatCode>
                <c:ptCount val="28"/>
                <c:pt idx="0">
                  <c:v>3.6</c:v>
                </c:pt>
                <c:pt idx="1">
                  <c:v>7.2</c:v>
                </c:pt>
                <c:pt idx="2">
                  <c:v>10.8</c:v>
                </c:pt>
                <c:pt idx="3">
                  <c:v>14.400000000000002</c:v>
                </c:pt>
                <c:pt idx="4">
                  <c:v>18.000000000000004</c:v>
                </c:pt>
                <c:pt idx="5">
                  <c:v>21.600000000000005</c:v>
                </c:pt>
                <c:pt idx="6">
                  <c:v>25.200000000000006</c:v>
                </c:pt>
                <c:pt idx="7">
                  <c:v>28.800000000000008</c:v>
                </c:pt>
                <c:pt idx="8">
                  <c:v>32.400000000000006</c:v>
                </c:pt>
                <c:pt idx="9">
                  <c:v>36</c:v>
                </c:pt>
                <c:pt idx="10">
                  <c:v>39.6</c:v>
                </c:pt>
                <c:pt idx="11">
                  <c:v>43.2</c:v>
                </c:pt>
                <c:pt idx="12">
                  <c:v>46.800000000000004</c:v>
                </c:pt>
                <c:pt idx="13">
                  <c:v>50.400000000000006</c:v>
                </c:pt>
                <c:pt idx="14">
                  <c:v>54.000000000000007</c:v>
                </c:pt>
                <c:pt idx="15">
                  <c:v>57.600000000000009</c:v>
                </c:pt>
                <c:pt idx="16">
                  <c:v>61.20000000000001</c:v>
                </c:pt>
                <c:pt idx="17">
                  <c:v>64.800000000000011</c:v>
                </c:pt>
                <c:pt idx="18">
                  <c:v>68.400000000000006</c:v>
                </c:pt>
                <c:pt idx="19">
                  <c:v>72</c:v>
                </c:pt>
                <c:pt idx="20">
                  <c:v>75.599999999999994</c:v>
                </c:pt>
                <c:pt idx="21">
                  <c:v>79.2</c:v>
                </c:pt>
                <c:pt idx="22">
                  <c:v>82.8</c:v>
                </c:pt>
                <c:pt idx="23">
                  <c:v>86.399999999999977</c:v>
                </c:pt>
                <c:pt idx="24">
                  <c:v>90</c:v>
                </c:pt>
                <c:pt idx="25">
                  <c:v>93.599999999999966</c:v>
                </c:pt>
                <c:pt idx="26">
                  <c:v>97.19999999999996</c:v>
                </c:pt>
                <c:pt idx="27">
                  <c:v>100.8</c:v>
                </c:pt>
              </c:numCache>
            </c:numRef>
          </c:xVal>
          <c:yVal>
            <c:numRef>
              <c:f>Sheet2!$D$4:$D$31</c:f>
              <c:numCache>
                <c:formatCode>General</c:formatCode>
                <c:ptCount val="28"/>
                <c:pt idx="0">
                  <c:v>-6.9615526169231829E-3</c:v>
                </c:pt>
                <c:pt idx="1">
                  <c:v>-8.1326237454704998E-3</c:v>
                </c:pt>
                <c:pt idx="2">
                  <c:v>-1.1431210949694438E-2</c:v>
                </c:pt>
                <c:pt idx="3">
                  <c:v>-1.4254958608708505E-2</c:v>
                </c:pt>
                <c:pt idx="4">
                  <c:v>-2.0360733999597723E-2</c:v>
                </c:pt>
                <c:pt idx="5">
                  <c:v>-2.2331183557633402E-2</c:v>
                </c:pt>
                <c:pt idx="6">
                  <c:v>-2.7408308960232015E-2</c:v>
                </c:pt>
                <c:pt idx="7">
                  <c:v>-3.2845382230724036E-2</c:v>
                </c:pt>
                <c:pt idx="8">
                  <c:v>-3.3063016170911355E-2</c:v>
                </c:pt>
                <c:pt idx="9">
                  <c:v>-3.3303855871548882E-2</c:v>
                </c:pt>
                <c:pt idx="10">
                  <c:v>-2.0949947659654609E-2</c:v>
                </c:pt>
                <c:pt idx="11">
                  <c:v>-1.2475611984038248E-2</c:v>
                </c:pt>
                <c:pt idx="12">
                  <c:v>-8.4498252197573592E-3</c:v>
                </c:pt>
                <c:pt idx="13">
                  <c:v>-6.2049044305074897E-3</c:v>
                </c:pt>
                <c:pt idx="14">
                  <c:v>-4.7961411331575382E-3</c:v>
                </c:pt>
                <c:pt idx="15">
                  <c:v>-3.8406609107812244E-3</c:v>
                </c:pt>
                <c:pt idx="16">
                  <c:v>-3.1565833734670252E-3</c:v>
                </c:pt>
                <c:pt idx="17">
                  <c:v>-2.6469111956514244E-3</c:v>
                </c:pt>
                <c:pt idx="18">
                  <c:v>-2.2553624936968962E-3</c:v>
                </c:pt>
                <c:pt idx="19">
                  <c:v>-1.9471352197589647E-3</c:v>
                </c:pt>
                <c:pt idx="20">
                  <c:v>-1.6996156753984761E-3</c:v>
                </c:pt>
                <c:pt idx="21">
                  <c:v>-1.4975144012862147E-3</c:v>
                </c:pt>
                <c:pt idx="22">
                  <c:v>-1.3301516249986265E-3</c:v>
                </c:pt>
                <c:pt idx="23">
                  <c:v>-1.1898615098509633E-3</c:v>
                </c:pt>
                <c:pt idx="24">
                  <c:v>-1.0710128230990734E-3</c:v>
                </c:pt>
                <c:pt idx="25">
                  <c:v>-9.6938571876313345E-4</c:v>
                </c:pt>
                <c:pt idx="26">
                  <c:v>-8.8176266978920155E-4</c:v>
                </c:pt>
                <c:pt idx="27">
                  <c:v>-8.0565268046424356E-4</c:v>
                </c:pt>
              </c:numCache>
            </c:numRef>
          </c:yVal>
          <c:smooth val="1"/>
        </c:ser>
        <c:axId val="33776384"/>
        <c:axId val="33778304"/>
      </c:scatterChart>
      <c:valAx>
        <c:axId val="33776384"/>
        <c:scaling>
          <c:orientation val="minMax"/>
          <c:max val="100"/>
        </c:scaling>
        <c:axPos val="b"/>
        <c:minorGridlines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Body Station from Nose</a:t>
                </a:r>
                <a:r>
                  <a:rPr lang="en-US" sz="1800" baseline="0"/>
                  <a:t> Tip [inches]</a:t>
                </a:r>
                <a:endParaRPr lang="en-US" sz="1800"/>
              </a:p>
            </c:rich>
          </c:tx>
          <c:layout>
            <c:manualLayout>
              <c:xMode val="edge"/>
              <c:yMode val="edge"/>
              <c:x val="0.34292553708564277"/>
              <c:y val="0.9271131911595385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txPr>
          <a:bodyPr rot="0" vert="horz"/>
          <a:lstStyle/>
          <a:p>
            <a:pPr>
              <a:defRPr sz="18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33778304"/>
        <c:crosses val="autoZero"/>
        <c:crossBetween val="midCat"/>
      </c:valAx>
      <c:valAx>
        <c:axId val="33778304"/>
        <c:scaling>
          <c:orientation val="minMax"/>
          <c:min val="-3.500000000000001E-2"/>
        </c:scaling>
        <c:axPos val="l"/>
        <c:min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 dirty="0"/>
                  <a:t>Pressure Coefficient [Cp]</a:t>
                </a:r>
              </a:p>
            </c:rich>
          </c:tx>
          <c:spPr>
            <a:noFill/>
            <a:ln w="25400">
              <a:noFill/>
            </a:ln>
          </c:spPr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3377638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58358705920154663"/>
          <c:y val="0.38655567925989143"/>
          <c:w val="0.29497375328084063"/>
          <c:h val="0.21863523851167174"/>
        </c:manualLayout>
      </c:layout>
      <c:overlay val="1"/>
      <c:spPr>
        <a:solidFill>
          <a:schemeClr val="lt1"/>
        </a:solidFill>
        <a:ln w="12700" cap="flat" cmpd="sng" algn="ctr">
          <a:solidFill>
            <a:schemeClr val="dk1"/>
          </a:solidFill>
          <a:prstDash val="solid"/>
        </a:ln>
        <a:effectLst/>
      </c:spPr>
      <c:txPr>
        <a:bodyPr/>
        <a:lstStyle/>
        <a:p>
          <a:pPr>
            <a:defRPr sz="1600">
              <a:solidFill>
                <a:schemeClr val="dk1"/>
              </a:solidFill>
              <a:latin typeface="Arial" pitchFamily="34" charset="0"/>
              <a:ea typeface="+mn-ea"/>
              <a:cs typeface="Arial" pitchFamily="34" charset="0"/>
            </a:defRPr>
          </a:pPr>
          <a:endParaRPr lang="en-US"/>
        </a:p>
      </c:txPr>
    </c:legend>
    <c:plotVisOnly val="1"/>
    <c:dispBlanksAs val="gap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smoothMarker"/>
        <c:ser>
          <c:idx val="0"/>
          <c:order val="0"/>
          <c:tx>
            <c:v>Critical Pressure Coefficient</c:v>
          </c:tx>
          <c:spPr>
            <a:ln w="38100"/>
          </c:spPr>
          <c:marker>
            <c:symbol val="none"/>
          </c:marker>
          <c:xVal>
            <c:numRef>
              <c:f>Sheet1!$N$69:$N$127</c:f>
              <c:numCache>
                <c:formatCode>0.000</c:formatCode>
                <c:ptCount val="59"/>
                <c:pt idx="0">
                  <c:v>0.70000000000000062</c:v>
                </c:pt>
                <c:pt idx="1">
                  <c:v>0.70500000000000063</c:v>
                </c:pt>
                <c:pt idx="2">
                  <c:v>0.71000000000000063</c:v>
                </c:pt>
                <c:pt idx="3">
                  <c:v>0.71500000000000064</c:v>
                </c:pt>
                <c:pt idx="4">
                  <c:v>0.72000000000000064</c:v>
                </c:pt>
                <c:pt idx="5">
                  <c:v>0.72500000000000064</c:v>
                </c:pt>
                <c:pt idx="6">
                  <c:v>0.73000000000000065</c:v>
                </c:pt>
                <c:pt idx="7">
                  <c:v>0.73500000000000065</c:v>
                </c:pt>
                <c:pt idx="8">
                  <c:v>0.74000000000000088</c:v>
                </c:pt>
                <c:pt idx="9">
                  <c:v>0.74500000000000088</c:v>
                </c:pt>
                <c:pt idx="10">
                  <c:v>0.750000000000001</c:v>
                </c:pt>
                <c:pt idx="11">
                  <c:v>0.755000000000001</c:v>
                </c:pt>
                <c:pt idx="12">
                  <c:v>0.76000000000000101</c:v>
                </c:pt>
                <c:pt idx="13">
                  <c:v>0.76500000000000101</c:v>
                </c:pt>
                <c:pt idx="14">
                  <c:v>0.77000000000000102</c:v>
                </c:pt>
                <c:pt idx="15">
                  <c:v>0.77500000000000113</c:v>
                </c:pt>
                <c:pt idx="16">
                  <c:v>0.78000000000000014</c:v>
                </c:pt>
                <c:pt idx="17">
                  <c:v>0.78500000000000014</c:v>
                </c:pt>
                <c:pt idx="18">
                  <c:v>0.79000000000000015</c:v>
                </c:pt>
                <c:pt idx="19">
                  <c:v>0.79500000000000015</c:v>
                </c:pt>
                <c:pt idx="20">
                  <c:v>0.8000000000000006</c:v>
                </c:pt>
                <c:pt idx="21">
                  <c:v>0.8050000000000006</c:v>
                </c:pt>
                <c:pt idx="22">
                  <c:v>0.81000000000000061</c:v>
                </c:pt>
                <c:pt idx="23">
                  <c:v>0.81500000000000061</c:v>
                </c:pt>
                <c:pt idx="24">
                  <c:v>0.82000000000000062</c:v>
                </c:pt>
                <c:pt idx="25">
                  <c:v>0.82500000000000062</c:v>
                </c:pt>
                <c:pt idx="26">
                  <c:v>0.83000000000000063</c:v>
                </c:pt>
                <c:pt idx="27">
                  <c:v>0.83500000000000063</c:v>
                </c:pt>
                <c:pt idx="28">
                  <c:v>0.84000000000000064</c:v>
                </c:pt>
                <c:pt idx="29">
                  <c:v>0.84500000000000064</c:v>
                </c:pt>
                <c:pt idx="30">
                  <c:v>0.85000000000000064</c:v>
                </c:pt>
                <c:pt idx="31">
                  <c:v>0.85500000000000065</c:v>
                </c:pt>
                <c:pt idx="32">
                  <c:v>0.86000000000000065</c:v>
                </c:pt>
                <c:pt idx="33">
                  <c:v>0.86500000000000099</c:v>
                </c:pt>
                <c:pt idx="34">
                  <c:v>0.87000000000000099</c:v>
                </c:pt>
                <c:pt idx="35">
                  <c:v>0.87500000000000111</c:v>
                </c:pt>
                <c:pt idx="36">
                  <c:v>0.88000000000000023</c:v>
                </c:pt>
                <c:pt idx="37">
                  <c:v>0.88500000000000023</c:v>
                </c:pt>
                <c:pt idx="38">
                  <c:v>0.89000000000000024</c:v>
                </c:pt>
                <c:pt idx="39">
                  <c:v>0.89500000000000024</c:v>
                </c:pt>
                <c:pt idx="40">
                  <c:v>0.90000000000000024</c:v>
                </c:pt>
                <c:pt idx="41">
                  <c:v>0.90500000000000025</c:v>
                </c:pt>
                <c:pt idx="42">
                  <c:v>0.91000000000000025</c:v>
                </c:pt>
                <c:pt idx="43">
                  <c:v>0.9150000000000007</c:v>
                </c:pt>
                <c:pt idx="44">
                  <c:v>0.9200000000000006</c:v>
                </c:pt>
                <c:pt idx="45">
                  <c:v>0.9250000000000006</c:v>
                </c:pt>
                <c:pt idx="46">
                  <c:v>0.9300000000000006</c:v>
                </c:pt>
                <c:pt idx="47">
                  <c:v>0.93500000000000061</c:v>
                </c:pt>
                <c:pt idx="48">
                  <c:v>0.94000000000000061</c:v>
                </c:pt>
                <c:pt idx="49">
                  <c:v>0.94500000000000062</c:v>
                </c:pt>
                <c:pt idx="50">
                  <c:v>0.95000000000000062</c:v>
                </c:pt>
                <c:pt idx="51">
                  <c:v>0.95500000000000063</c:v>
                </c:pt>
                <c:pt idx="52">
                  <c:v>0.96000000000000063</c:v>
                </c:pt>
                <c:pt idx="53">
                  <c:v>0.96500000000000064</c:v>
                </c:pt>
                <c:pt idx="54">
                  <c:v>0.97000000000000064</c:v>
                </c:pt>
                <c:pt idx="55">
                  <c:v>0.97500000000000064</c:v>
                </c:pt>
                <c:pt idx="56">
                  <c:v>0.98000000000000032</c:v>
                </c:pt>
                <c:pt idx="57">
                  <c:v>0.98500000000000032</c:v>
                </c:pt>
                <c:pt idx="58">
                  <c:v>0.99000000000000032</c:v>
                </c:pt>
              </c:numCache>
            </c:numRef>
          </c:xVal>
          <c:yVal>
            <c:numRef>
              <c:f>Sheet1!$P$69:$P$127</c:f>
              <c:numCache>
                <c:formatCode>General</c:formatCode>
                <c:ptCount val="59"/>
                <c:pt idx="0">
                  <c:v>-0.77906596455963062</c:v>
                </c:pt>
                <c:pt idx="1">
                  <c:v>-0.75860669523231361</c:v>
                </c:pt>
                <c:pt idx="2">
                  <c:v>-0.73854801202562681</c:v>
                </c:pt>
                <c:pt idx="3">
                  <c:v>-0.71887847863260701</c:v>
                </c:pt>
                <c:pt idx="4">
                  <c:v>-0.69958705319368164</c:v>
                </c:pt>
                <c:pt idx="5">
                  <c:v>-0.68066307202112764</c:v>
                </c:pt>
                <c:pt idx="6">
                  <c:v>-0.66209623410113538</c:v>
                </c:pt>
                <c:pt idx="7">
                  <c:v>-0.6438765863313437</c:v>
                </c:pt>
                <c:pt idx="8">
                  <c:v>-0.62599450945418056</c:v>
                </c:pt>
                <c:pt idx="9">
                  <c:v>-0.60844070464880884</c:v>
                </c:pt>
                <c:pt idx="10">
                  <c:v>-0.59120618074665054</c:v>
                </c:pt>
                <c:pt idx="11">
                  <c:v>-0.57428224203758582</c:v>
                </c:pt>
                <c:pt idx="12">
                  <c:v>-0.55766047663579443</c:v>
                </c:pt>
                <c:pt idx="13">
                  <c:v>-0.54133274537612475</c:v>
                </c:pt>
                <c:pt idx="14">
                  <c:v>-0.52529117121351865</c:v>
                </c:pt>
                <c:pt idx="15">
                  <c:v>-0.50952812909954759</c:v>
                </c:pt>
                <c:pt idx="16">
                  <c:v>-0.49403623631175347</c:v>
                </c:pt>
                <c:pt idx="17">
                  <c:v>-0.47880834321274407</c:v>
                </c:pt>
                <c:pt idx="18">
                  <c:v>-0.46383752441737475</c:v>
                </c:pt>
                <c:pt idx="19">
                  <c:v>-0.44911707034753434</c:v>
                </c:pt>
                <c:pt idx="20">
                  <c:v>-0.43464047915522935</c:v>
                </c:pt>
                <c:pt idx="21">
                  <c:v>-0.4204014489957083</c:v>
                </c:pt>
                <c:pt idx="22">
                  <c:v>-0.40639387063341131</c:v>
                </c:pt>
                <c:pt idx="23">
                  <c:v>-0.39261182036444986</c:v>
                </c:pt>
                <c:pt idx="24">
                  <c:v>-0.37904955324021128</c:v>
                </c:pt>
                <c:pt idx="25">
                  <c:v>-0.36570149657757051</c:v>
                </c:pt>
                <c:pt idx="26">
                  <c:v>-0.35256224374189032</c:v>
                </c:pt>
                <c:pt idx="27">
                  <c:v>-0.33962654818981508</c:v>
                </c:pt>
                <c:pt idx="28">
                  <c:v>-0.32688931775951641</c:v>
                </c:pt>
                <c:pt idx="29">
                  <c:v>-0.31434560919670024</c:v>
                </c:pt>
                <c:pt idx="30">
                  <c:v>-0.30199062290533751</c:v>
                </c:pt>
                <c:pt idx="31">
                  <c:v>-0.28981969791259943</c:v>
                </c:pt>
                <c:pt idx="32">
                  <c:v>-0.27782830703810563</c:v>
                </c:pt>
                <c:pt idx="33">
                  <c:v>-0.26601205225802266</c:v>
                </c:pt>
                <c:pt idx="34">
                  <c:v>-0.25436666025512522</c:v>
                </c:pt>
                <c:pt idx="35">
                  <c:v>-0.24288797814629592</c:v>
                </c:pt>
                <c:pt idx="36">
                  <c:v>-0.23157196937945687</c:v>
                </c:pt>
                <c:pt idx="37">
                  <c:v>-0.2204147097922835</c:v>
                </c:pt>
                <c:pt idx="38">
                  <c:v>-0.20941238382544447</c:v>
                </c:pt>
                <c:pt idx="39">
                  <c:v>-0.19856128088348876</c:v>
                </c:pt>
                <c:pt idx="40">
                  <c:v>-0.18785779183684098</c:v>
                </c:pt>
                <c:pt idx="41">
                  <c:v>-0.17729840565867142</c:v>
                </c:pt>
                <c:pt idx="42">
                  <c:v>-0.16687970619073414</c:v>
                </c:pt>
                <c:pt idx="43">
                  <c:v>-0.15659836903256108</c:v>
                </c:pt>
                <c:pt idx="44">
                  <c:v>-0.14645115854863994</c:v>
                </c:pt>
                <c:pt idx="45">
                  <c:v>-0.13643492498851867</c:v>
                </c:pt>
                <c:pt idx="46">
                  <c:v>-0.12654660171495952</c:v>
                </c:pt>
                <c:pt idx="47">
                  <c:v>-0.11678320253557038</c:v>
                </c:pt>
                <c:pt idx="48">
                  <c:v>-0.10714181913346943</c:v>
                </c:pt>
                <c:pt idx="49">
                  <c:v>-9.7619618592861751E-2</c:v>
                </c:pt>
                <c:pt idx="50">
                  <c:v>-8.8213841015504349E-2</c:v>
                </c:pt>
                <c:pt idx="51">
                  <c:v>-7.892179722426193E-2</c:v>
                </c:pt>
                <c:pt idx="52">
                  <c:v>-6.9740866550157404E-2</c:v>
                </c:pt>
                <c:pt idx="53">
                  <c:v>-6.0668494699444402E-2</c:v>
                </c:pt>
                <c:pt idx="54">
                  <c:v>-5.1702191697418999E-2</c:v>
                </c:pt>
                <c:pt idx="55">
                  <c:v>-4.2839529905831862E-2</c:v>
                </c:pt>
                <c:pt idx="56">
                  <c:v>-3.4078142110900878E-2</c:v>
                </c:pt>
                <c:pt idx="57">
                  <c:v>-2.5415719679056269E-2</c:v>
                </c:pt>
                <c:pt idx="58">
                  <c:v>-1.6850010777710443E-2</c:v>
                </c:pt>
              </c:numCache>
            </c:numRef>
          </c:yVal>
          <c:smooth val="1"/>
        </c:ser>
        <c:ser>
          <c:idx val="1"/>
          <c:order val="1"/>
          <c:tx>
            <c:v>Minimum Compressible Cp</c:v>
          </c:tx>
          <c:spPr>
            <a:ln w="38100"/>
          </c:spPr>
          <c:marker>
            <c:symbol val="none"/>
          </c:marker>
          <c:xVal>
            <c:numRef>
              <c:f>Sheet1!$N$69:$N$127</c:f>
              <c:numCache>
                <c:formatCode>0.000</c:formatCode>
                <c:ptCount val="59"/>
                <c:pt idx="0">
                  <c:v>0.70000000000000062</c:v>
                </c:pt>
                <c:pt idx="1">
                  <c:v>0.70500000000000063</c:v>
                </c:pt>
                <c:pt idx="2">
                  <c:v>0.71000000000000063</c:v>
                </c:pt>
                <c:pt idx="3">
                  <c:v>0.71500000000000064</c:v>
                </c:pt>
                <c:pt idx="4">
                  <c:v>0.72000000000000064</c:v>
                </c:pt>
                <c:pt idx="5">
                  <c:v>0.72500000000000064</c:v>
                </c:pt>
                <c:pt idx="6">
                  <c:v>0.73000000000000065</c:v>
                </c:pt>
                <c:pt idx="7">
                  <c:v>0.73500000000000065</c:v>
                </c:pt>
                <c:pt idx="8">
                  <c:v>0.74000000000000088</c:v>
                </c:pt>
                <c:pt idx="9">
                  <c:v>0.74500000000000088</c:v>
                </c:pt>
                <c:pt idx="10">
                  <c:v>0.750000000000001</c:v>
                </c:pt>
                <c:pt idx="11">
                  <c:v>0.755000000000001</c:v>
                </c:pt>
                <c:pt idx="12">
                  <c:v>0.76000000000000101</c:v>
                </c:pt>
                <c:pt idx="13">
                  <c:v>0.76500000000000101</c:v>
                </c:pt>
                <c:pt idx="14">
                  <c:v>0.77000000000000102</c:v>
                </c:pt>
                <c:pt idx="15">
                  <c:v>0.77500000000000113</c:v>
                </c:pt>
                <c:pt idx="16">
                  <c:v>0.78000000000000014</c:v>
                </c:pt>
                <c:pt idx="17">
                  <c:v>0.78500000000000014</c:v>
                </c:pt>
                <c:pt idx="18">
                  <c:v>0.79000000000000015</c:v>
                </c:pt>
                <c:pt idx="19">
                  <c:v>0.79500000000000015</c:v>
                </c:pt>
                <c:pt idx="20">
                  <c:v>0.8000000000000006</c:v>
                </c:pt>
                <c:pt idx="21">
                  <c:v>0.8050000000000006</c:v>
                </c:pt>
                <c:pt idx="22">
                  <c:v>0.81000000000000061</c:v>
                </c:pt>
                <c:pt idx="23">
                  <c:v>0.81500000000000061</c:v>
                </c:pt>
                <c:pt idx="24">
                  <c:v>0.82000000000000062</c:v>
                </c:pt>
                <c:pt idx="25">
                  <c:v>0.82500000000000062</c:v>
                </c:pt>
                <c:pt idx="26">
                  <c:v>0.83000000000000063</c:v>
                </c:pt>
                <c:pt idx="27">
                  <c:v>0.83500000000000063</c:v>
                </c:pt>
                <c:pt idx="28">
                  <c:v>0.84000000000000064</c:v>
                </c:pt>
                <c:pt idx="29">
                  <c:v>0.84500000000000064</c:v>
                </c:pt>
                <c:pt idx="30">
                  <c:v>0.85000000000000064</c:v>
                </c:pt>
                <c:pt idx="31">
                  <c:v>0.85500000000000065</c:v>
                </c:pt>
                <c:pt idx="32">
                  <c:v>0.86000000000000065</c:v>
                </c:pt>
                <c:pt idx="33">
                  <c:v>0.86500000000000099</c:v>
                </c:pt>
                <c:pt idx="34">
                  <c:v>0.87000000000000099</c:v>
                </c:pt>
                <c:pt idx="35">
                  <c:v>0.87500000000000111</c:v>
                </c:pt>
                <c:pt idx="36">
                  <c:v>0.88000000000000023</c:v>
                </c:pt>
                <c:pt idx="37">
                  <c:v>0.88500000000000023</c:v>
                </c:pt>
                <c:pt idx="38">
                  <c:v>0.89000000000000024</c:v>
                </c:pt>
                <c:pt idx="39">
                  <c:v>0.89500000000000024</c:v>
                </c:pt>
                <c:pt idx="40">
                  <c:v>0.90000000000000024</c:v>
                </c:pt>
                <c:pt idx="41">
                  <c:v>0.90500000000000025</c:v>
                </c:pt>
                <c:pt idx="42">
                  <c:v>0.91000000000000025</c:v>
                </c:pt>
                <c:pt idx="43">
                  <c:v>0.9150000000000007</c:v>
                </c:pt>
                <c:pt idx="44">
                  <c:v>0.9200000000000006</c:v>
                </c:pt>
                <c:pt idx="45">
                  <c:v>0.9250000000000006</c:v>
                </c:pt>
                <c:pt idx="46">
                  <c:v>0.9300000000000006</c:v>
                </c:pt>
                <c:pt idx="47">
                  <c:v>0.93500000000000061</c:v>
                </c:pt>
                <c:pt idx="48">
                  <c:v>0.94000000000000061</c:v>
                </c:pt>
                <c:pt idx="49">
                  <c:v>0.94500000000000062</c:v>
                </c:pt>
                <c:pt idx="50">
                  <c:v>0.95000000000000062</c:v>
                </c:pt>
                <c:pt idx="51">
                  <c:v>0.95500000000000063</c:v>
                </c:pt>
                <c:pt idx="52">
                  <c:v>0.96000000000000063</c:v>
                </c:pt>
                <c:pt idx="53">
                  <c:v>0.96500000000000064</c:v>
                </c:pt>
                <c:pt idx="54">
                  <c:v>0.97000000000000064</c:v>
                </c:pt>
                <c:pt idx="55">
                  <c:v>0.97500000000000064</c:v>
                </c:pt>
                <c:pt idx="56">
                  <c:v>0.98000000000000032</c:v>
                </c:pt>
                <c:pt idx="57">
                  <c:v>0.98500000000000032</c:v>
                </c:pt>
                <c:pt idx="58">
                  <c:v>0.99000000000000032</c:v>
                </c:pt>
              </c:numCache>
            </c:numRef>
          </c:xVal>
          <c:yVal>
            <c:numRef>
              <c:f>Sheet1!$O$69:$O$127</c:f>
              <c:numCache>
                <c:formatCode>General</c:formatCode>
                <c:ptCount val="59"/>
                <c:pt idx="0">
                  <c:v>-3.7391694334164206E-2</c:v>
                </c:pt>
                <c:pt idx="1">
                  <c:v>-3.7656811328938791E-2</c:v>
                </c:pt>
                <c:pt idx="2">
                  <c:v>-3.792956101517149E-2</c:v>
                </c:pt>
                <c:pt idx="3">
                  <c:v>-3.8210277924139967E-2</c:v>
                </c:pt>
                <c:pt idx="4">
                  <c:v>-3.8499317697625601E-2</c:v>
                </c:pt>
                <c:pt idx="5">
                  <c:v>-3.8797058823238258E-2</c:v>
                </c:pt>
                <c:pt idx="6">
                  <c:v>-3.9103904547151E-2</c:v>
                </c:pt>
                <c:pt idx="7">
                  <c:v>-3.9420284986061434E-2</c:v>
                </c:pt>
                <c:pt idx="8">
                  <c:v>-3.9746659463354019E-2</c:v>
                </c:pt>
                <c:pt idx="9">
                  <c:v>-4.008351909811339E-2</c:v>
                </c:pt>
                <c:pt idx="10">
                  <c:v>-4.0431389679947978E-2</c:v>
                </c:pt>
                <c:pt idx="11">
                  <c:v>-4.0790834867638737E-2</c:v>
                </c:pt>
                <c:pt idx="12">
                  <c:v>-4.1162459755574692E-2</c:v>
                </c:pt>
                <c:pt idx="13">
                  <c:v>-4.1546914858975034E-2</c:v>
                </c:pt>
                <c:pt idx="14">
                  <c:v>-4.1944900577215866E-2</c:v>
                </c:pt>
                <c:pt idx="15">
                  <c:v>-4.2357172204497633E-2</c:v>
                </c:pt>
                <c:pt idx="16">
                  <c:v>-4.2784545568900795E-2</c:v>
                </c:pt>
                <c:pt idx="17">
                  <c:v>-4.3227903395047486E-2</c:v>
                </c:pt>
                <c:pt idx="18">
                  <c:v>-4.3688202502611177E-2</c:v>
                </c:pt>
                <c:pt idx="19">
                  <c:v>-4.4166481973488672E-2</c:v>
                </c:pt>
                <c:pt idx="20">
                  <c:v>-4.4663872445385722E-2</c:v>
                </c:pt>
                <c:pt idx="21">
                  <c:v>-4.5181606719956788E-2</c:v>
                </c:pt>
                <c:pt idx="22">
                  <c:v>-4.5721031910817451E-2</c:v>
                </c:pt>
                <c:pt idx="23">
                  <c:v>-4.6283623402494152E-2</c:v>
                </c:pt>
                <c:pt idx="24">
                  <c:v>-4.6871000947916824E-2</c:v>
                </c:pt>
                <c:pt idx="25">
                  <c:v>-4.7484947302345766E-2</c:v>
                </c:pt>
                <c:pt idx="26">
                  <c:v>-4.8127429879503122E-2</c:v>
                </c:pt>
                <c:pt idx="27">
                  <c:v>-4.8800626026193429E-2</c:v>
                </c:pt>
                <c:pt idx="28">
                  <c:v>-4.9506952651589053E-2</c:v>
                </c:pt>
                <c:pt idx="29">
                  <c:v>-5.0249101125625105E-2</c:v>
                </c:pt>
                <c:pt idx="30">
                  <c:v>-5.1030078589725907E-2</c:v>
                </c:pt>
                <c:pt idx="31">
                  <c:v>-5.1853257118948809E-2</c:v>
                </c:pt>
                <c:pt idx="32">
                  <c:v>-5.2722432560299293E-2</c:v>
                </c:pt>
                <c:pt idx="33">
                  <c:v>-5.3641895379052951E-2</c:v>
                </c:pt>
                <c:pt idx="34">
                  <c:v>-5.4616516517734345E-2</c:v>
                </c:pt>
                <c:pt idx="35">
                  <c:v>-5.5651852173884887E-2</c:v>
                </c:pt>
                <c:pt idx="36">
                  <c:v>-5.6754272623343816E-2</c:v>
                </c:pt>
                <c:pt idx="37">
                  <c:v>-5.7931121887076782E-2</c:v>
                </c:pt>
                <c:pt idx="38">
                  <c:v>-5.9190917356064777E-2</c:v>
                </c:pt>
                <c:pt idx="39">
                  <c:v>-6.0543601741713103E-2</c:v>
                </c:pt>
                <c:pt idx="40">
                  <c:v>-6.2000864352764577E-2</c:v>
                </c:pt>
                <c:pt idx="41">
                  <c:v>-6.3576555402575757E-2</c:v>
                </c:pt>
                <c:pt idx="42">
                  <c:v>-6.5287226912412094E-2</c:v>
                </c:pt>
                <c:pt idx="43">
                  <c:v>-6.7152848557565079E-2</c:v>
                </c:pt>
                <c:pt idx="44">
                  <c:v>-6.919776941532077E-2</c:v>
                </c:pt>
                <c:pt idx="45">
                  <c:v>-7.1452031959139448E-2</c:v>
                </c:pt>
                <c:pt idx="46">
                  <c:v>-7.3953201434169391E-2</c:v>
                </c:pt>
                <c:pt idx="47">
                  <c:v>-7.6748967515495176E-2</c:v>
                </c:pt>
                <c:pt idx="48">
                  <c:v>-7.9900935010006516E-2</c:v>
                </c:pt>
                <c:pt idx="49">
                  <c:v>-8.3490303050386586E-2</c:v>
                </c:pt>
                <c:pt idx="50">
                  <c:v>-8.7626653618814165E-2</c:v>
                </c:pt>
                <c:pt idx="51">
                  <c:v>-9.2462080256680887E-2</c:v>
                </c:pt>
                <c:pt idx="52">
                  <c:v>-9.8214961240732451E-2</c:v>
                </c:pt>
                <c:pt idx="53">
                  <c:v>-0.10521224546311513</c:v>
                </c:pt>
                <c:pt idx="54">
                  <c:v>-0.11397006451990048</c:v>
                </c:pt>
                <c:pt idx="55">
                  <c:v>-0.12536173817686189</c:v>
                </c:pt>
                <c:pt idx="56">
                  <c:v>-0.14101239544090499</c:v>
                </c:pt>
                <c:pt idx="57">
                  <c:v>-0.16439816820622349</c:v>
                </c:pt>
                <c:pt idx="58">
                  <c:v>-0.20485116686307081</c:v>
                </c:pt>
              </c:numCache>
            </c:numRef>
          </c:yVal>
          <c:smooth val="1"/>
        </c:ser>
        <c:axId val="33807744"/>
        <c:axId val="33814016"/>
      </c:scatterChart>
      <c:valAx>
        <c:axId val="33807744"/>
        <c:scaling>
          <c:orientation val="minMax"/>
          <c:max val="1"/>
          <c:min val="0.85000000000000064"/>
        </c:scaling>
        <c:axPos val="b"/>
        <c:minorGridlines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 dirty="0" smtClean="0"/>
                  <a:t>Free Stream</a:t>
                </a:r>
                <a:r>
                  <a:rPr lang="en-US" sz="1800" baseline="0" dirty="0" smtClean="0"/>
                  <a:t> </a:t>
                </a:r>
                <a:r>
                  <a:rPr lang="en-US" sz="1800" dirty="0" smtClean="0"/>
                  <a:t>Mach</a:t>
                </a:r>
                <a:r>
                  <a:rPr lang="en-US" sz="1800" baseline="0" dirty="0" smtClean="0"/>
                  <a:t> Number</a:t>
                </a:r>
                <a:endParaRPr lang="en-US" sz="1800" dirty="0"/>
              </a:p>
            </c:rich>
          </c:tx>
        </c:title>
        <c:numFmt formatCode="0.000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33814016"/>
        <c:crosses val="autoZero"/>
        <c:crossBetween val="midCat"/>
      </c:valAx>
      <c:valAx>
        <c:axId val="33814016"/>
        <c:scaling>
          <c:orientation val="minMax"/>
          <c:max val="0"/>
          <c:min val="-0.2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800" dirty="0" smtClean="0"/>
                  <a:t>Pressure Coefficient</a:t>
                </a:r>
                <a:endParaRPr lang="en-US" sz="1800" dirty="0"/>
              </a:p>
            </c:rich>
          </c:tx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3380774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17602155633323613"/>
          <c:y val="0.47115895556371096"/>
          <c:w val="0.35106976744186114"/>
          <c:h val="0.13303290371573961"/>
        </c:manualLayout>
      </c:layout>
      <c:overlay val="1"/>
      <c:spPr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c:spPr>
      <c:txPr>
        <a:bodyPr/>
        <a:lstStyle/>
        <a:p>
          <a:pPr>
            <a:defRPr sz="180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scatterChart>
        <c:scatterStyle val="smoothMarker"/>
        <c:ser>
          <c:idx val="0"/>
          <c:order val="0"/>
          <c:tx>
            <c:v>Cone-Cylinder</c:v>
          </c:tx>
          <c:spPr>
            <a:ln w="38100"/>
          </c:spPr>
          <c:marker>
            <c:symbol val="none"/>
          </c:marker>
          <c:xVal>
            <c:numRef>
              <c:f>Sheet2!$F$11:$F$17</c:f>
              <c:numCache>
                <c:formatCode>0.00</c:formatCode>
                <c:ptCount val="7"/>
                <c:pt idx="0">
                  <c:v>3</c:v>
                </c:pt>
                <c:pt idx="1">
                  <c:v>3.2727270000000002</c:v>
                </c:pt>
                <c:pt idx="2">
                  <c:v>3.6</c:v>
                </c:pt>
                <c:pt idx="3">
                  <c:v>4</c:v>
                </c:pt>
                <c:pt idx="4">
                  <c:v>4.5</c:v>
                </c:pt>
                <c:pt idx="5">
                  <c:v>5.142856999999994</c:v>
                </c:pt>
                <c:pt idx="6" formatCode="General">
                  <c:v>6</c:v>
                </c:pt>
              </c:numCache>
            </c:numRef>
          </c:xVal>
          <c:yVal>
            <c:numRef>
              <c:f>Sheet2!$J$11:$J$17</c:f>
              <c:numCache>
                <c:formatCode>0.00000</c:formatCode>
                <c:ptCount val="7"/>
                <c:pt idx="0">
                  <c:v>-0.1170647195734711</c:v>
                </c:pt>
                <c:pt idx="1">
                  <c:v>-0.10916011868390917</c:v>
                </c:pt>
                <c:pt idx="2">
                  <c:v>-0.100968713711463</c:v>
                </c:pt>
                <c:pt idx="3">
                  <c:v>-9.2460112641436804E-2</c:v>
                </c:pt>
                <c:pt idx="4">
                  <c:v>-8.3594551761125568E-2</c:v>
                </c:pt>
                <c:pt idx="5">
                  <c:v>-7.4315817881982424E-2</c:v>
                </c:pt>
                <c:pt idx="6">
                  <c:v>-6.4536345343277096E-2</c:v>
                </c:pt>
              </c:numCache>
            </c:numRef>
          </c:yVal>
          <c:smooth val="1"/>
        </c:ser>
        <c:ser>
          <c:idx val="1"/>
          <c:order val="1"/>
          <c:tx>
            <c:v>Ogive-Cylinder</c:v>
          </c:tx>
          <c:spPr>
            <a:ln w="38100"/>
          </c:spPr>
          <c:marker>
            <c:symbol val="none"/>
          </c:marker>
          <c:xVal>
            <c:numRef>
              <c:f>Sheet2!$F$11:$F$17</c:f>
              <c:numCache>
                <c:formatCode>0.00</c:formatCode>
                <c:ptCount val="7"/>
                <c:pt idx="0">
                  <c:v>3</c:v>
                </c:pt>
                <c:pt idx="1">
                  <c:v>3.2727270000000002</c:v>
                </c:pt>
                <c:pt idx="2">
                  <c:v>3.6</c:v>
                </c:pt>
                <c:pt idx="3">
                  <c:v>4</c:v>
                </c:pt>
                <c:pt idx="4">
                  <c:v>4.5</c:v>
                </c:pt>
                <c:pt idx="5">
                  <c:v>5.142856999999994</c:v>
                </c:pt>
                <c:pt idx="6" formatCode="General">
                  <c:v>6</c:v>
                </c:pt>
              </c:numCache>
            </c:numRef>
          </c:xVal>
          <c:yVal>
            <c:numRef>
              <c:f>Sheet2!$K$11:$K$17</c:f>
              <c:numCache>
                <c:formatCode>0.00000</c:formatCode>
                <c:ptCount val="7"/>
                <c:pt idx="0">
                  <c:v>-8.6159316722341006E-2</c:v>
                </c:pt>
                <c:pt idx="1">
                  <c:v>-7.7823071993413914E-2</c:v>
                </c:pt>
                <c:pt idx="2">
                  <c:v>-6.9399044872458432E-2</c:v>
                </c:pt>
                <c:pt idx="3">
                  <c:v>-6.0919177021010663E-2</c:v>
                </c:pt>
                <c:pt idx="4">
                  <c:v>-5.2427227203516592E-2</c:v>
                </c:pt>
                <c:pt idx="5">
                  <c:v>-4.3982225251198534E-2</c:v>
                </c:pt>
                <c:pt idx="6">
                  <c:v>-3.5662179237510402E-2</c:v>
                </c:pt>
              </c:numCache>
            </c:numRef>
          </c:yVal>
          <c:smooth val="1"/>
        </c:ser>
        <c:ser>
          <c:idx val="2"/>
          <c:order val="2"/>
          <c:tx>
            <c:v>Opt-Cylinder</c:v>
          </c:tx>
          <c:spPr>
            <a:ln w="38100">
              <a:solidFill>
                <a:srgbClr val="00B050"/>
              </a:solidFill>
            </a:ln>
          </c:spPr>
          <c:marker>
            <c:symbol val="none"/>
          </c:marker>
          <c:xVal>
            <c:numRef>
              <c:f>Sheet2!$F$11:$F$17</c:f>
              <c:numCache>
                <c:formatCode>0.00</c:formatCode>
                <c:ptCount val="7"/>
                <c:pt idx="0">
                  <c:v>3</c:v>
                </c:pt>
                <c:pt idx="1">
                  <c:v>3.2727270000000002</c:v>
                </c:pt>
                <c:pt idx="2">
                  <c:v>3.6</c:v>
                </c:pt>
                <c:pt idx="3">
                  <c:v>4</c:v>
                </c:pt>
                <c:pt idx="4">
                  <c:v>4.5</c:v>
                </c:pt>
                <c:pt idx="5">
                  <c:v>5.142856999999994</c:v>
                </c:pt>
                <c:pt idx="6" formatCode="General">
                  <c:v>6</c:v>
                </c:pt>
              </c:numCache>
            </c:numRef>
          </c:xVal>
          <c:yVal>
            <c:numRef>
              <c:f>Sheet2!$L$11:$L$17</c:f>
              <c:numCache>
                <c:formatCode>0.00000</c:formatCode>
                <c:ptCount val="7"/>
                <c:pt idx="0">
                  <c:v>-6.2781216789299807E-2</c:v>
                </c:pt>
                <c:pt idx="1">
                  <c:v>-5.4007042697600101E-2</c:v>
                </c:pt>
                <c:pt idx="2">
                  <c:v>-4.6668491611171904E-2</c:v>
                </c:pt>
                <c:pt idx="3">
                  <c:v>-4.0611864851701124E-2</c:v>
                </c:pt>
                <c:pt idx="4">
                  <c:v>-3.5508708562413158E-2</c:v>
                </c:pt>
                <c:pt idx="5">
                  <c:v>-2.9293931948677378E-2</c:v>
                </c:pt>
                <c:pt idx="6">
                  <c:v>-2.6562122974990499E-2</c:v>
                </c:pt>
              </c:numCache>
            </c:numRef>
          </c:yVal>
          <c:smooth val="1"/>
        </c:ser>
        <c:axId val="33863936"/>
        <c:axId val="33919360"/>
      </c:scatterChart>
      <c:valAx>
        <c:axId val="33863936"/>
        <c:scaling>
          <c:orientation val="minMax"/>
          <c:max val="6"/>
          <c:min val="3"/>
        </c:scaling>
        <c:axPos val="b"/>
        <c:majorGridlines/>
        <c:minorGridlines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Nose Fineness</a:t>
                </a:r>
                <a:r>
                  <a:rPr lang="en-US" sz="1800" baseline="0"/>
                  <a:t> Ratio [L/D]</a:t>
                </a:r>
                <a:endParaRPr lang="en-US" sz="1800"/>
              </a:p>
            </c:rich>
          </c:tx>
          <c:layout>
            <c:manualLayout>
              <c:xMode val="edge"/>
              <c:yMode val="edge"/>
              <c:x val="0.44190371473836043"/>
              <c:y val="0.93286279739226052"/>
            </c:manualLayout>
          </c:layout>
        </c:title>
        <c:numFmt formatCode="0.00" sourceLinked="1"/>
        <c:majorTickMark val="none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33919360"/>
        <c:crosses val="autoZero"/>
        <c:crossBetween val="midCat"/>
      </c:valAx>
      <c:valAx>
        <c:axId val="33919360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Cp,min</a:t>
                </a:r>
              </a:p>
            </c:rich>
          </c:tx>
        </c:title>
        <c:numFmt formatCode="0.00" sourceLinked="0"/>
        <c:majorTickMark val="none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3386393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3283897998988778"/>
          <c:y val="0.65686416247149582"/>
          <c:w val="0.20496761299333022"/>
          <c:h val="0.18763994664601374"/>
        </c:manualLayout>
      </c:layout>
      <c:overlay val="1"/>
      <c:spPr>
        <a:solidFill>
          <a:schemeClr val="lt1"/>
        </a:solidFill>
        <a:ln w="9525" cap="flat" cmpd="sng" algn="ctr">
          <a:solidFill>
            <a:schemeClr val="dk1"/>
          </a:solidFill>
          <a:prstDash val="solid"/>
        </a:ln>
        <a:effectLst/>
      </c:spPr>
      <c:txPr>
        <a:bodyPr/>
        <a:lstStyle/>
        <a:p>
          <a:pPr>
            <a:defRPr sz="180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scatterChart>
        <c:scatterStyle val="smoothMarker"/>
        <c:ser>
          <c:idx val="0"/>
          <c:order val="0"/>
          <c:tx>
            <c:v>Cone-Cylinder</c:v>
          </c:tx>
          <c:spPr>
            <a:ln w="38100"/>
          </c:spPr>
          <c:marker>
            <c:symbol val="none"/>
          </c:marker>
          <c:xVal>
            <c:numRef>
              <c:f>Sheet2!$F$11:$F$17</c:f>
              <c:numCache>
                <c:formatCode>0.00</c:formatCode>
                <c:ptCount val="7"/>
                <c:pt idx="0">
                  <c:v>3</c:v>
                </c:pt>
                <c:pt idx="1">
                  <c:v>3.2727270000000002</c:v>
                </c:pt>
                <c:pt idx="2">
                  <c:v>3.6</c:v>
                </c:pt>
                <c:pt idx="3">
                  <c:v>4</c:v>
                </c:pt>
                <c:pt idx="4">
                  <c:v>4.5</c:v>
                </c:pt>
                <c:pt idx="5">
                  <c:v>5.1428569999999896</c:v>
                </c:pt>
                <c:pt idx="6" formatCode="General">
                  <c:v>6</c:v>
                </c:pt>
              </c:numCache>
            </c:numRef>
          </c:xVal>
          <c:yVal>
            <c:numRef>
              <c:f>Sheet2!$G$11:$G$17</c:f>
              <c:numCache>
                <c:formatCode>General</c:formatCode>
                <c:ptCount val="7"/>
                <c:pt idx="0">
                  <c:v>0.873000000000001</c:v>
                </c:pt>
                <c:pt idx="1">
                  <c:v>0.87800000000000111</c:v>
                </c:pt>
                <c:pt idx="2">
                  <c:v>0.88500000000000001</c:v>
                </c:pt>
                <c:pt idx="3">
                  <c:v>0.89100000000000001</c:v>
                </c:pt>
                <c:pt idx="4">
                  <c:v>0.89700000000000002</c:v>
                </c:pt>
                <c:pt idx="5">
                  <c:v>0.90600000000000003</c:v>
                </c:pt>
                <c:pt idx="6">
                  <c:v>0.91400000000000003</c:v>
                </c:pt>
              </c:numCache>
            </c:numRef>
          </c:yVal>
          <c:smooth val="1"/>
        </c:ser>
        <c:ser>
          <c:idx val="1"/>
          <c:order val="1"/>
          <c:tx>
            <c:v>Ogive-Cylinder</c:v>
          </c:tx>
          <c:spPr>
            <a:ln w="38100"/>
          </c:spPr>
          <c:marker>
            <c:symbol val="none"/>
          </c:marker>
          <c:xVal>
            <c:numRef>
              <c:f>Sheet2!$F$11:$F$17</c:f>
              <c:numCache>
                <c:formatCode>0.00</c:formatCode>
                <c:ptCount val="7"/>
                <c:pt idx="0">
                  <c:v>3</c:v>
                </c:pt>
                <c:pt idx="1">
                  <c:v>3.2727270000000002</c:v>
                </c:pt>
                <c:pt idx="2">
                  <c:v>3.6</c:v>
                </c:pt>
                <c:pt idx="3">
                  <c:v>4</c:v>
                </c:pt>
                <c:pt idx="4">
                  <c:v>4.5</c:v>
                </c:pt>
                <c:pt idx="5">
                  <c:v>5.1428569999999896</c:v>
                </c:pt>
                <c:pt idx="6" formatCode="General">
                  <c:v>6</c:v>
                </c:pt>
              </c:numCache>
            </c:numRef>
          </c:xVal>
          <c:yVal>
            <c:numRef>
              <c:f>Sheet2!$H$11:$H$17</c:f>
              <c:numCache>
                <c:formatCode>General</c:formatCode>
                <c:ptCount val="7"/>
                <c:pt idx="0">
                  <c:v>0.89500000000000002</c:v>
                </c:pt>
                <c:pt idx="1">
                  <c:v>0.90300000000000002</c:v>
                </c:pt>
                <c:pt idx="2">
                  <c:v>0.91</c:v>
                </c:pt>
                <c:pt idx="3">
                  <c:v>0.91700000000000004</c:v>
                </c:pt>
                <c:pt idx="4">
                  <c:v>0.92500000000000004</c:v>
                </c:pt>
                <c:pt idx="5">
                  <c:v>0.93400000000000005</c:v>
                </c:pt>
                <c:pt idx="6">
                  <c:v>0.94299999999999995</c:v>
                </c:pt>
              </c:numCache>
            </c:numRef>
          </c:yVal>
          <c:smooth val="1"/>
        </c:ser>
        <c:ser>
          <c:idx val="2"/>
          <c:order val="2"/>
          <c:tx>
            <c:v>Opt-Cylinder</c:v>
          </c:tx>
          <c:spPr>
            <a:ln w="38100">
              <a:solidFill>
                <a:srgbClr val="00B050"/>
              </a:solidFill>
            </a:ln>
          </c:spPr>
          <c:marker>
            <c:symbol val="none"/>
          </c:marker>
          <c:xVal>
            <c:numRef>
              <c:f>Sheet2!$F$11:$F$17</c:f>
              <c:numCache>
                <c:formatCode>0.00</c:formatCode>
                <c:ptCount val="7"/>
                <c:pt idx="0">
                  <c:v>3</c:v>
                </c:pt>
                <c:pt idx="1">
                  <c:v>3.2727270000000002</c:v>
                </c:pt>
                <c:pt idx="2">
                  <c:v>3.6</c:v>
                </c:pt>
                <c:pt idx="3">
                  <c:v>4</c:v>
                </c:pt>
                <c:pt idx="4">
                  <c:v>4.5</c:v>
                </c:pt>
                <c:pt idx="5">
                  <c:v>5.1428569999999896</c:v>
                </c:pt>
                <c:pt idx="6" formatCode="General">
                  <c:v>6</c:v>
                </c:pt>
              </c:numCache>
            </c:numRef>
          </c:xVal>
          <c:yVal>
            <c:numRef>
              <c:f>Sheet2!$I$11:$I$17</c:f>
              <c:numCache>
                <c:formatCode>General</c:formatCode>
                <c:ptCount val="7"/>
                <c:pt idx="0">
                  <c:v>0.91500000000000004</c:v>
                </c:pt>
                <c:pt idx="1">
                  <c:v>0.92400000000000004</c:v>
                </c:pt>
                <c:pt idx="2">
                  <c:v>0.93</c:v>
                </c:pt>
                <c:pt idx="3">
                  <c:v>0.93700000000000061</c:v>
                </c:pt>
                <c:pt idx="4">
                  <c:v>0.94299999999999995</c:v>
                </c:pt>
                <c:pt idx="5">
                  <c:v>0.94899999999999995</c:v>
                </c:pt>
                <c:pt idx="6">
                  <c:v>0.95500000000000063</c:v>
                </c:pt>
              </c:numCache>
            </c:numRef>
          </c:yVal>
          <c:smooth val="1"/>
        </c:ser>
        <c:axId val="33946240"/>
        <c:axId val="34013952"/>
      </c:scatterChart>
      <c:valAx>
        <c:axId val="33946240"/>
        <c:scaling>
          <c:orientation val="minMax"/>
          <c:max val="6"/>
          <c:min val="3"/>
        </c:scaling>
        <c:axPos val="b"/>
        <c:majorGridlines/>
        <c:minorGridlines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Fineness Ratio [L/D]</a:t>
                </a:r>
              </a:p>
            </c:rich>
          </c:tx>
        </c:title>
        <c:numFmt formatCode="0.00" sourceLinked="1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34013952"/>
        <c:crosses val="autoZero"/>
        <c:crossBetween val="midCat"/>
      </c:valAx>
      <c:valAx>
        <c:axId val="3401395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800" dirty="0"/>
                  <a:t> </a:t>
                </a:r>
                <a:r>
                  <a:rPr lang="en-US" sz="1800" dirty="0" smtClean="0"/>
                  <a:t>Critical Mach Number</a:t>
                </a:r>
                <a:endParaRPr lang="en-US" sz="1800" dirty="0"/>
              </a:p>
            </c:rich>
          </c:tx>
        </c:title>
        <c:numFmt formatCode="General" sourceLinked="1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3394624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2668957289429825"/>
          <c:y val="0.54162146398366873"/>
          <c:w val="0.20948985922214292"/>
          <c:h val="0.23382493854934799"/>
        </c:manualLayout>
      </c:layout>
      <c:overlay val="1"/>
      <c:spPr>
        <a:solidFill>
          <a:schemeClr val="lt1"/>
        </a:solidFill>
        <a:ln w="9525" cap="flat" cmpd="sng" algn="ctr">
          <a:solidFill>
            <a:schemeClr val="dk1"/>
          </a:solidFill>
          <a:prstDash val="solid"/>
        </a:ln>
        <a:effectLst/>
      </c:spPr>
      <c:txPr>
        <a:bodyPr/>
        <a:lstStyle/>
        <a:p>
          <a:pPr>
            <a:defRPr sz="180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0.16667</cdr:x>
      <cdr:y>0.225</cdr:y>
    </cdr:from>
    <cdr:to>
      <cdr:x>0.63333</cdr:x>
      <cdr:y>0.325</cdr:y>
    </cdr:to>
    <cdr:sp macro="" textlink="">
      <cdr:nvSpPr>
        <cdr:cNvPr id="3" name="Straight Connector 2"/>
        <cdr:cNvSpPr/>
      </cdr:nvSpPr>
      <cdr:spPr>
        <a:xfrm xmlns:a="http://schemas.openxmlformats.org/drawingml/2006/main" flipV="1">
          <a:off x="762000" y="685800"/>
          <a:ext cx="2133600" cy="304800"/>
        </a:xfrm>
        <a:prstGeom xmlns:a="http://schemas.openxmlformats.org/drawingml/2006/main" prst="line">
          <a:avLst/>
        </a:prstGeom>
        <a:ln xmlns:a="http://schemas.openxmlformats.org/drawingml/2006/main" w="19050"/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0.63333</cdr:x>
      <cdr:y>0.225</cdr:y>
    </cdr:from>
    <cdr:to>
      <cdr:x>0.95</cdr:x>
      <cdr:y>0.225</cdr:y>
    </cdr:to>
    <cdr:sp macro="" textlink="">
      <cdr:nvSpPr>
        <cdr:cNvPr id="5" name="Straight Connector 4"/>
        <cdr:cNvSpPr/>
      </cdr:nvSpPr>
      <cdr:spPr>
        <a:xfrm xmlns:a="http://schemas.openxmlformats.org/drawingml/2006/main">
          <a:off x="2895600" y="685800"/>
          <a:ext cx="1447800" cy="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7274DD1-C60A-4F08-AAF9-F569708C76C8}" type="datetimeFigureOut">
              <a:rPr lang="en-US"/>
              <a:pPr>
                <a:defRPr/>
              </a:pPr>
              <a:t>3/21/2011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92532A1-EFE7-4CD7-AF1A-1539019DB1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5BC5072-8A7E-4C17-882C-C00BC3EBBB0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C457B1-F316-41F6-B712-F60BD4A2837B}" type="datetime1">
              <a:rPr lang="en-US"/>
              <a:pPr>
                <a:defRPr/>
              </a:pPr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7541E-379C-4238-B598-E90E2AF34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CB1F6-5177-4AB5-B9A5-D6601C94EA26}" type="datetime1">
              <a:rPr lang="en-US"/>
              <a:pPr>
                <a:defRPr/>
              </a:pPr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E589E-F475-403A-8725-837B2971EF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D2A33-1D47-427E-8433-58816F441C53}" type="datetime1">
              <a:rPr lang="en-US"/>
              <a:pPr>
                <a:defRPr/>
              </a:pPr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3DFCF-F17D-4E97-AA28-4940BF64A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A1ABA-4D6D-42D8-ADD9-B37A940939D6}" type="datetime1">
              <a:rPr lang="en-US"/>
              <a:pPr>
                <a:defRPr/>
              </a:pPr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D96DD3-0E24-4CB9-93C5-D79748117E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531D2-14C2-4754-A316-0DCC819073A7}" type="datetime1">
              <a:rPr lang="en-US"/>
              <a:pPr>
                <a:defRPr/>
              </a:pPr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E7EA5-F8E8-4DF2-9A8F-F1A37F3B7E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40CDA-1256-4A0A-B65E-AD0707AE78D3}" type="datetime1">
              <a:rPr lang="en-US"/>
              <a:pPr>
                <a:defRPr/>
              </a:pPr>
              <a:t>3/21/2011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8B121-8F51-4A14-9A72-3E9BB6B01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FBBA4-9FAC-492D-80E0-EC202088CFFE}" type="datetime1">
              <a:rPr lang="en-US"/>
              <a:pPr>
                <a:defRPr/>
              </a:pPr>
              <a:t>3/21/2011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78E84-CC20-4EB7-90BE-9AD7ECECB9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7C9E1-045D-4927-9496-CB49B0CAC4E6}" type="datetime1">
              <a:rPr lang="en-US"/>
              <a:pPr>
                <a:defRPr/>
              </a:pPr>
              <a:t>3/21/2011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20061-F8F6-4A72-A5B6-279AA8B54A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326DF-5E7D-43FA-A583-07C468654E30}" type="datetime1">
              <a:rPr lang="en-US"/>
              <a:pPr>
                <a:defRPr/>
              </a:pPr>
              <a:t>3/21/2011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0EBAA-A14F-4CEA-8942-5031976FC9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64DA0-C1A6-44F1-90AE-C9570DFB6903}" type="datetime1">
              <a:rPr lang="en-US"/>
              <a:pPr>
                <a:defRPr/>
              </a:pPr>
              <a:t>3/21/2011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E86E6-16DC-4E0B-ABEE-1E27430234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2D5DF-5A50-4882-B224-3FF74551EC29}" type="datetime1">
              <a:rPr lang="en-US"/>
              <a:pPr>
                <a:defRPr/>
              </a:pPr>
              <a:t>3/21/2011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58013-0500-4AA5-AD84-DA7B8A4B7B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2768770-8F90-466D-A94F-6ABCF241DFE5}" type="datetime1">
              <a:rPr lang="en-US"/>
              <a:pPr>
                <a:defRPr/>
              </a:pPr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F9C9D88-5EB6-43E8-9A2A-3667D843B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470025"/>
          </a:xfrm>
        </p:spPr>
        <p:txBody>
          <a:bodyPr/>
          <a:lstStyle/>
          <a:p>
            <a:r>
              <a:rPr lang="en-US" sz="3600" smtClean="0">
                <a:latin typeface="Arial" charset="0"/>
                <a:cs typeface="Arial" charset="0"/>
              </a:rPr>
              <a:t>Effect of Different Nose Profiles on Subsonic Pressure Coefficients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209800"/>
            <a:ext cx="7924800" cy="1752600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Ryan Felkel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sz="29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900" dirty="0" smtClean="0">
                <a:latin typeface="Arial" pitchFamily="34" charset="0"/>
                <a:cs typeface="Arial" pitchFamily="34" charset="0"/>
              </a:rPr>
            </a:br>
            <a:r>
              <a:rPr lang="en-US" sz="29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Department of Mechanical and Aerospace Engineering</a:t>
            </a:r>
            <a:br>
              <a:rPr lang="en-US" sz="29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29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California State University, Long Beach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6000" i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4953000"/>
            <a:ext cx="1371600" cy="1300163"/>
          </a:xfrm>
          <a:prstGeom prst="rect">
            <a:avLst/>
          </a:prstGeom>
          <a:ln w="38100" cap="sq">
            <a:solidFill>
              <a:srgbClr val="FF99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EF9555-629D-441D-94AA-DFDDFE9BD7B7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00800" y="5181600"/>
            <a:ext cx="1905000" cy="841375"/>
          </a:xfrm>
          <a:prstGeom prst="rect">
            <a:avLst/>
          </a:prstGeom>
          <a:ln w="38100" cap="sq">
            <a:solidFill>
              <a:srgbClr val="0070C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1752600" y="4114800"/>
            <a:ext cx="5562600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AIAA Student Research Conference Region VI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San Diego, CA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March 24 – 26, 2011</a:t>
            </a:r>
            <a:endParaRPr lang="en-US" i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200" smtClean="0">
                <a:latin typeface="Arial" charset="0"/>
                <a:cs typeface="Arial" charset="0"/>
              </a:rPr>
              <a:t>Karman-Tsien Compressibility Effects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CC8D49-C676-44BD-AA83-D79EE92D12F1}" type="slidenum">
              <a:rPr lang="en-US"/>
              <a:pPr>
                <a:defRPr/>
              </a:pPr>
              <a:t>10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7526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4580" name="TextBox 5"/>
          <p:cNvSpPr txBox="1">
            <a:spLocks noChangeArrowheads="1"/>
          </p:cNvSpPr>
          <p:nvPr/>
        </p:nvSpPr>
        <p:spPr bwMode="auto">
          <a:xfrm>
            <a:off x="838200" y="990600"/>
            <a:ext cx="7772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>
                <a:latin typeface="Calibri" pitchFamily="34" charset="0"/>
              </a:rPr>
              <a:t> </a:t>
            </a:r>
            <a:r>
              <a:rPr lang="en-US">
                <a:cs typeface="Arial" charset="0"/>
              </a:rPr>
              <a:t>Optimum nose L= 36”, D= 6” cylindrical afterbody</a:t>
            </a:r>
          </a:p>
          <a:p>
            <a:pPr>
              <a:buFont typeface="Wingdings" pitchFamily="2" charset="2"/>
              <a:buChar char="§"/>
            </a:pPr>
            <a:r>
              <a:rPr lang="en-US">
                <a:cs typeface="Arial" charset="0"/>
              </a:rPr>
              <a:t> Incompressible pressure distribution from Munk Theory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</p:nvPr>
        </p:nvGraphicFramePr>
        <p:xfrm>
          <a:off x="457200" y="18288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200" smtClean="0">
                <a:latin typeface="Arial" charset="0"/>
                <a:cs typeface="Arial" charset="0"/>
              </a:rPr>
              <a:t>Critical Mach Number Determination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16CBDB-7001-4A09-9517-1884A9159158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257800" y="4572000"/>
            <a:ext cx="1981200" cy="6461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Critical Mach Number (M=0.95)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Arrow Connector 9"/>
          <p:cNvCxnSpPr>
            <a:stCxn id="8" idx="0"/>
          </p:cNvCxnSpPr>
          <p:nvPr/>
        </p:nvCxnSpPr>
        <p:spPr>
          <a:xfrm rot="16200000" flipV="1">
            <a:off x="5753100" y="4076700"/>
            <a:ext cx="838200" cy="1524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606" name="TextBox 10"/>
          <p:cNvSpPr txBox="1">
            <a:spLocks noChangeArrowheads="1"/>
          </p:cNvSpPr>
          <p:nvPr/>
        </p:nvSpPr>
        <p:spPr bwMode="auto">
          <a:xfrm>
            <a:off x="990600" y="1143000"/>
            <a:ext cx="7239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1600">
                <a:latin typeface="Calibri" pitchFamily="34" charset="0"/>
              </a:rPr>
              <a:t> </a:t>
            </a:r>
            <a:r>
              <a:rPr lang="en-US">
                <a:cs typeface="Arial" charset="0"/>
              </a:rPr>
              <a:t>Critical Mach number for the nose cone occurs when critical pressure coefficient function and Karman-Tsien function intersect.</a:t>
            </a:r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/>
          <a:lstStyle/>
          <a:p>
            <a:r>
              <a:rPr lang="en-US" sz="3200" smtClean="0">
                <a:latin typeface="Arial" charset="0"/>
                <a:cs typeface="Arial" charset="0"/>
              </a:rPr>
              <a:t>Minimum Incompressible Pressure Coefficient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BDA314-2BF3-434C-9E8B-BA15820E1C12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04800" y="1752600"/>
          <a:ext cx="84582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200" smtClean="0">
                <a:latin typeface="Arial" charset="0"/>
                <a:cs typeface="Arial" charset="0"/>
              </a:rPr>
              <a:t>Critical Mach Number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3C98EE-4550-4F08-926F-64244398B231}" type="slidenum">
              <a:rPr lang="en-US"/>
              <a:pPr>
                <a:defRPr/>
              </a:pPr>
              <a:t>13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04800" y="1371600"/>
          <a:ext cx="8382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105400"/>
            <a:ext cx="8458200" cy="1066800"/>
          </a:xfrm>
          <a:solidFill>
            <a:schemeClr val="accent1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Experimental Sounding Rocket Association (ESRA) from CSULB will use this analysis for the 2011 Intercollegiate Rocket Engineering Competition (IREC) to design a nose for our bird, Gold Rush III</a:t>
            </a:r>
            <a:endParaRPr 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1EC368-42C8-4813-9CB8-1DF76BBA94FC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28676" name="TextBox 4"/>
          <p:cNvSpPr txBox="1">
            <a:spLocks noChangeArrowheads="1"/>
          </p:cNvSpPr>
          <p:nvPr/>
        </p:nvSpPr>
        <p:spPr bwMode="auto">
          <a:xfrm>
            <a:off x="533400" y="1295400"/>
            <a:ext cx="4648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>
                <a:latin typeface="Calibri" pitchFamily="34" charset="0"/>
              </a:rPr>
              <a:t>  Procedure was created to analyze different nose profiles with different fineness ratios</a:t>
            </a:r>
          </a:p>
          <a:p>
            <a:pPr>
              <a:buFont typeface="Wingdings" pitchFamily="2" charset="2"/>
              <a:buChar char="§"/>
            </a:pPr>
            <a:r>
              <a:rPr lang="en-US">
                <a:latin typeface="Calibri" pitchFamily="34" charset="0"/>
              </a:rPr>
              <a:t>  Mitigation of longitudinal pressure gradients</a:t>
            </a:r>
          </a:p>
          <a:p>
            <a:pPr>
              <a:buFont typeface="Wingdings" pitchFamily="2" charset="2"/>
              <a:buChar char="§"/>
            </a:pPr>
            <a:r>
              <a:rPr lang="en-US">
                <a:latin typeface="Calibri" pitchFamily="34" charset="0"/>
              </a:rPr>
              <a:t>  Can be used for any continuous nose shape </a:t>
            </a:r>
          </a:p>
        </p:txBody>
      </p:sp>
      <p:pic>
        <p:nvPicPr>
          <p:cNvPr id="28677" name="Picture 4" descr="K:\ESRA\P61703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1600200"/>
            <a:ext cx="3276600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Pressure Coefficient</a:t>
            </a:r>
          </a:p>
        </p:txBody>
      </p:sp>
      <p:sp>
        <p:nvSpPr>
          <p:cNvPr id="1031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000" smtClean="0">
                <a:latin typeface="Arial" charset="0"/>
                <a:cs typeface="Arial" charset="0"/>
              </a:rPr>
              <a:t>Pressure coefficient :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03E1F1-5AEF-41F6-9E29-6CD323B5E543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429000" y="990600"/>
          <a:ext cx="1628775" cy="896938"/>
        </p:xfrm>
        <a:graphic>
          <a:graphicData uri="http://schemas.openxmlformats.org/presentationml/2006/ole">
            <p:oleObj spid="_x0000_s1026" name="Equation" r:id="rId3" imgW="876240" imgH="482400" progId="Equation.3">
              <p:embed/>
            </p:oleObj>
          </a:graphicData>
        </a:graphic>
      </p:graphicFrame>
      <p:sp>
        <p:nvSpPr>
          <p:cNvPr id="1033" name="TextBox 5"/>
          <p:cNvSpPr txBox="1">
            <a:spLocks noChangeArrowheads="1"/>
          </p:cNvSpPr>
          <p:nvPr/>
        </p:nvSpPr>
        <p:spPr bwMode="auto">
          <a:xfrm>
            <a:off x="5410200" y="1143000"/>
            <a:ext cx="2286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cs typeface="Arial" charset="0"/>
              </a:rPr>
              <a:t>P = Pressure</a:t>
            </a:r>
          </a:p>
          <a:p>
            <a:r>
              <a:rPr lang="en-US">
                <a:cs typeface="Arial" charset="0"/>
              </a:rPr>
              <a:t>V = Velocity</a:t>
            </a:r>
          </a:p>
        </p:txBody>
      </p:sp>
      <p:sp>
        <p:nvSpPr>
          <p:cNvPr id="1034" name="TextBox 6"/>
          <p:cNvSpPr txBox="1">
            <a:spLocks noChangeArrowheads="1"/>
          </p:cNvSpPr>
          <p:nvPr/>
        </p:nvSpPr>
        <p:spPr bwMode="auto">
          <a:xfrm>
            <a:off x="457200" y="2057400"/>
            <a:ext cx="6705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>
                <a:cs typeface="Arial" charset="0"/>
              </a:rPr>
              <a:t> Use Bernoulli’s Law for pressure: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572000" y="1905000"/>
          <a:ext cx="1612900" cy="871538"/>
        </p:xfrm>
        <a:graphic>
          <a:graphicData uri="http://schemas.openxmlformats.org/presentationml/2006/ole">
            <p:oleObj spid="_x0000_s1027" name="Equation" r:id="rId4" imgW="939600" imgH="507960" progId="Equation.3">
              <p:embed/>
            </p:oleObj>
          </a:graphicData>
        </a:graphic>
      </p:graphicFrame>
      <p:sp>
        <p:nvSpPr>
          <p:cNvPr id="1035" name="TextBox 8"/>
          <p:cNvSpPr txBox="1">
            <a:spLocks noChangeArrowheads="1"/>
          </p:cNvSpPr>
          <p:nvPr/>
        </p:nvSpPr>
        <p:spPr bwMode="auto">
          <a:xfrm>
            <a:off x="457200" y="2819400"/>
            <a:ext cx="8077200" cy="347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>
                <a:cs typeface="Arial" charset="0"/>
              </a:rPr>
              <a:t> Local Velocities can be found by solving LaPlace’s equation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>
                <a:cs typeface="Arial" charset="0"/>
              </a:rPr>
              <a:t> Since Laplace’s equation is linear, can superpose solutions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>
                <a:cs typeface="Arial" charset="0"/>
              </a:rPr>
              <a:t> Axial flow and cross flow solutions obtained separately and then combined</a:t>
            </a:r>
          </a:p>
          <a:p>
            <a:pPr>
              <a:buFont typeface="Wingdings" pitchFamily="2" charset="2"/>
              <a:buChar char="§"/>
            </a:pPr>
            <a:r>
              <a:rPr lang="en-US" sz="2000">
                <a:cs typeface="Arial" charset="0"/>
              </a:rPr>
              <a:t> Evaluate velocity components on a body surface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>
                <a:cs typeface="Arial" charset="0"/>
              </a:rPr>
              <a:t> Assume no boundary layer separation (e.g., </a:t>
            </a:r>
            <a:r>
              <a:rPr lang="el-GR" sz="2000">
                <a:cs typeface="Arial" charset="0"/>
              </a:rPr>
              <a:t>α</a:t>
            </a:r>
            <a:r>
              <a:rPr lang="en-US" sz="2000">
                <a:cs typeface="Arial" charset="0"/>
              </a:rPr>
              <a:t> &lt;&lt; 1)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>
                <a:cs typeface="Arial" charset="0"/>
              </a:rPr>
              <a:t> Axial flow solution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>
                <a:cs typeface="Arial" charset="0"/>
              </a:rPr>
              <a:t> Free stream velocity =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>
                <a:cs typeface="Arial" charset="0"/>
              </a:rPr>
              <a:t> Tangency condition implies Vr =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>
                <a:cs typeface="Arial" charset="0"/>
              </a:rPr>
              <a:t> Use Munk Theory for Vz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>
                <a:cs typeface="Arial" charset="0"/>
              </a:rPr>
              <a:t> Circumferential symmetry implies V</a:t>
            </a:r>
            <a:r>
              <a:rPr lang="el-GR" sz="1600">
                <a:cs typeface="Arial" charset="0"/>
              </a:rPr>
              <a:t>θ</a:t>
            </a:r>
            <a:r>
              <a:rPr lang="en-US" sz="2000">
                <a:cs typeface="Arial" charset="0"/>
              </a:rPr>
              <a:t> = 0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191000" y="4953000"/>
          <a:ext cx="1079500" cy="350838"/>
        </p:xfrm>
        <a:graphic>
          <a:graphicData uri="http://schemas.openxmlformats.org/presentationml/2006/ole">
            <p:oleObj spid="_x0000_s1028" name="Equation" r:id="rId5" imgW="545760" imgH="215640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5257800" y="5105400"/>
          <a:ext cx="1555750" cy="639763"/>
        </p:xfrm>
        <a:graphic>
          <a:graphicData uri="http://schemas.openxmlformats.org/presentationml/2006/ole">
            <p:oleObj spid="_x0000_s1029" name="Equation" r:id="rId6" imgW="78732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200" smtClean="0">
                <a:latin typeface="Arial" charset="0"/>
                <a:cs typeface="Arial" charset="0"/>
              </a:rPr>
              <a:t>Pressure Coefficient,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4953000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Cross flow solution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Free stream velocity =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For a slender body,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z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0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Tangency condition implies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0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Circumferential velocity from doublet solution: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Full pressure coefficient on surface of a slender body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dr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z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&lt;&lt; 1)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This leads to plots shown at the bottom of chart #3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BE71D5-A189-4218-9263-FF9D623AFC6F}" type="slidenum">
              <a:rPr lang="en-US"/>
              <a:pPr>
                <a:defRPr/>
              </a:pPr>
              <a:t>16</a:t>
            </a:fld>
            <a:endParaRPr lang="en-US"/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4572000" y="1981200"/>
          <a:ext cx="1339850" cy="457200"/>
        </p:xfrm>
        <a:graphic>
          <a:graphicData uri="http://schemas.openxmlformats.org/presentationml/2006/ole">
            <p:oleObj spid="_x0000_s29699" name="Equation" r:id="rId3" imgW="520560" imgH="215640" progId="Equation.3">
              <p:embed/>
            </p:oleObj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2667000" y="3505200"/>
          <a:ext cx="3124200" cy="457200"/>
        </p:xfrm>
        <a:graphic>
          <a:graphicData uri="http://schemas.openxmlformats.org/presentationml/2006/ole">
            <p:oleObj spid="_x0000_s29700" name="Equation" r:id="rId4" imgW="1295280" imgH="228600" progId="Equation.3">
              <p:embed/>
            </p:oleObj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1752600" y="4800600"/>
          <a:ext cx="4953000" cy="990600"/>
        </p:xfrm>
        <a:graphic>
          <a:graphicData uri="http://schemas.openxmlformats.org/presentationml/2006/ole">
            <p:oleObj spid="_x0000_s29701" name="Equation" r:id="rId5" imgW="238752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571500" indent="-57150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Problem Description</a:t>
            </a:r>
          </a:p>
          <a:p>
            <a:pPr marL="571500" indent="-57150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Pressure Gradients</a:t>
            </a:r>
          </a:p>
          <a:p>
            <a:pPr marL="571500" indent="-57150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Munk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Airship Theory</a:t>
            </a:r>
          </a:p>
          <a:p>
            <a:pPr marL="571500" indent="-57150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Critical Pressure Coefficient</a:t>
            </a:r>
          </a:p>
          <a:p>
            <a:pPr marL="571500" indent="-57150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Karman-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Tsien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Compressibility Correction</a:t>
            </a:r>
          </a:p>
          <a:p>
            <a:pPr marL="571500" indent="-57150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Minimum Pressure Coefficient</a:t>
            </a:r>
          </a:p>
          <a:p>
            <a:pPr marL="571500" indent="-57150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Critical Mach Number</a:t>
            </a:r>
          </a:p>
          <a:p>
            <a:pPr marL="571500" indent="-57150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Summary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7F8E11-D3B5-429B-84E9-1A0D2981E71E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200" smtClean="0">
                <a:latin typeface="Arial" charset="0"/>
                <a:cs typeface="Arial" charset="0"/>
              </a:rPr>
              <a:t>Problem Description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5029200" cy="51054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000" b="1" smtClean="0">
                <a:latin typeface="Arial" charset="0"/>
                <a:cs typeface="Arial" charset="0"/>
              </a:rPr>
              <a:t>Sounding rockets at high angle of attack shed a vortex pair from the forebody boundary layer</a:t>
            </a:r>
          </a:p>
          <a:p>
            <a:pPr lvl="1">
              <a:buFont typeface="Arial" charset="0"/>
              <a:buChar char="•"/>
            </a:pPr>
            <a:r>
              <a:rPr lang="en-US" sz="2000" smtClean="0">
                <a:latin typeface="Arial" charset="0"/>
                <a:cs typeface="Arial" charset="0"/>
              </a:rPr>
              <a:t>Especially when roll rate = pitch natural frequency … called roll resonance, a high angle of attack flight condition</a:t>
            </a:r>
          </a:p>
          <a:p>
            <a:pPr lvl="1">
              <a:buFont typeface="Arial" charset="0"/>
              <a:buChar char="•"/>
            </a:pPr>
            <a:r>
              <a:rPr lang="en-US" sz="2000" smtClean="0">
                <a:latin typeface="Arial" charset="0"/>
                <a:cs typeface="Arial" charset="0"/>
              </a:rPr>
              <a:t>Vortex pair induces a rolling moment</a:t>
            </a:r>
          </a:p>
          <a:p>
            <a:pPr lvl="1">
              <a:buFont typeface="Arial" charset="0"/>
              <a:buChar char="•"/>
            </a:pPr>
            <a:r>
              <a:rPr lang="en-US" sz="2000" smtClean="0">
                <a:latin typeface="Arial" charset="0"/>
                <a:cs typeface="Arial" charset="0"/>
              </a:rPr>
              <a:t>Vortex-induced roll moment overrides both roll damping and driving (due to fin cant) torques</a:t>
            </a:r>
          </a:p>
          <a:p>
            <a:pPr lvl="1">
              <a:buFont typeface="Arial" charset="0"/>
              <a:buChar char="•"/>
            </a:pPr>
            <a:r>
              <a:rPr lang="en-US" sz="2000" smtClean="0">
                <a:latin typeface="Arial" charset="0"/>
                <a:cs typeface="Arial" charset="0"/>
              </a:rPr>
              <a:t>Result is prolonged resonance, very high angles of attack, excessive drag and sometimes structural failure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CF9AC2-9DB1-464B-B195-BD83695EE628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200" smtClean="0">
                <a:latin typeface="Arial" charset="0"/>
                <a:cs typeface="Arial" charset="0"/>
              </a:rPr>
              <a:t>Problem Description, cont.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000" b="1" smtClean="0">
                <a:latin typeface="Arial" charset="0"/>
                <a:cs typeface="Arial" charset="0"/>
              </a:rPr>
              <a:t>Boundary separation usually associated with an adverse pressure gradient ~ pressure increasing downstream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b="1" smtClean="0">
                <a:latin typeface="Arial" charset="0"/>
                <a:cs typeface="Arial" charset="0"/>
              </a:rPr>
              <a:t>Familiar examples</a:t>
            </a:r>
          </a:p>
          <a:p>
            <a:pPr lvl="2"/>
            <a:r>
              <a:rPr lang="en-US" sz="2000" smtClean="0">
                <a:latin typeface="Arial" charset="0"/>
                <a:cs typeface="Arial" charset="0"/>
              </a:rPr>
              <a:t>Stalled wing</a:t>
            </a:r>
          </a:p>
          <a:p>
            <a:pPr lvl="2"/>
            <a:r>
              <a:rPr lang="en-US" sz="2000" smtClean="0">
                <a:latin typeface="Arial" charset="0"/>
                <a:cs typeface="Arial" charset="0"/>
              </a:rPr>
              <a:t>Behind a shock wave</a:t>
            </a:r>
          </a:p>
          <a:p>
            <a:pPr lvl="2"/>
            <a:r>
              <a:rPr lang="en-US" sz="2000" smtClean="0">
                <a:latin typeface="Arial" charset="0"/>
                <a:cs typeface="Arial" charset="0"/>
              </a:rPr>
              <a:t>Leeward side of a bluff body</a:t>
            </a:r>
          </a:p>
          <a:p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1B5331-7FA1-4F10-B1C5-4C17137FE00B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Freeform 4"/>
          <p:cNvSpPr/>
          <p:nvPr/>
        </p:nvSpPr>
        <p:spPr>
          <a:xfrm rot="983493">
            <a:off x="3217863" y="4870450"/>
            <a:ext cx="2844800" cy="498475"/>
          </a:xfrm>
          <a:custGeom>
            <a:avLst/>
            <a:gdLst>
              <a:gd name="connsiteX0" fmla="*/ 30788 w 1830340"/>
              <a:gd name="connsiteY0" fmla="*/ 166255 h 315576"/>
              <a:gd name="connsiteX1" fmla="*/ 160097 w 1830340"/>
              <a:gd name="connsiteY1" fmla="*/ 64655 h 315576"/>
              <a:gd name="connsiteX2" fmla="*/ 427952 w 1830340"/>
              <a:gd name="connsiteY2" fmla="*/ 9236 h 315576"/>
              <a:gd name="connsiteX3" fmla="*/ 520315 w 1830340"/>
              <a:gd name="connsiteY3" fmla="*/ 9236 h 315576"/>
              <a:gd name="connsiteX4" fmla="*/ 723515 w 1830340"/>
              <a:gd name="connsiteY4" fmla="*/ 18473 h 315576"/>
              <a:gd name="connsiteX5" fmla="*/ 889770 w 1830340"/>
              <a:gd name="connsiteY5" fmla="*/ 27709 h 315576"/>
              <a:gd name="connsiteX6" fmla="*/ 1000606 w 1830340"/>
              <a:gd name="connsiteY6" fmla="*/ 46182 h 315576"/>
              <a:gd name="connsiteX7" fmla="*/ 1111443 w 1830340"/>
              <a:gd name="connsiteY7" fmla="*/ 73891 h 315576"/>
              <a:gd name="connsiteX8" fmla="*/ 1194570 w 1830340"/>
              <a:gd name="connsiteY8" fmla="*/ 92364 h 315576"/>
              <a:gd name="connsiteX9" fmla="*/ 1277697 w 1830340"/>
              <a:gd name="connsiteY9" fmla="*/ 120073 h 315576"/>
              <a:gd name="connsiteX10" fmla="*/ 1360824 w 1830340"/>
              <a:gd name="connsiteY10" fmla="*/ 138545 h 315576"/>
              <a:gd name="connsiteX11" fmla="*/ 1407006 w 1830340"/>
              <a:gd name="connsiteY11" fmla="*/ 138545 h 315576"/>
              <a:gd name="connsiteX12" fmla="*/ 1453188 w 1830340"/>
              <a:gd name="connsiteY12" fmla="*/ 157018 h 315576"/>
              <a:gd name="connsiteX13" fmla="*/ 1508606 w 1830340"/>
              <a:gd name="connsiteY13" fmla="*/ 175491 h 315576"/>
              <a:gd name="connsiteX14" fmla="*/ 1822643 w 1830340"/>
              <a:gd name="connsiteY14" fmla="*/ 240145 h 315576"/>
              <a:gd name="connsiteX15" fmla="*/ 1462424 w 1830340"/>
              <a:gd name="connsiteY15" fmla="*/ 277091 h 315576"/>
              <a:gd name="connsiteX16" fmla="*/ 1296170 w 1830340"/>
              <a:gd name="connsiteY16" fmla="*/ 295564 h 315576"/>
              <a:gd name="connsiteX17" fmla="*/ 1074497 w 1830340"/>
              <a:gd name="connsiteY17" fmla="*/ 304800 h 315576"/>
              <a:gd name="connsiteX18" fmla="*/ 825115 w 1830340"/>
              <a:gd name="connsiteY18" fmla="*/ 314036 h 315576"/>
              <a:gd name="connsiteX19" fmla="*/ 741988 w 1830340"/>
              <a:gd name="connsiteY19" fmla="*/ 314036 h 315576"/>
              <a:gd name="connsiteX20" fmla="*/ 548024 w 1830340"/>
              <a:gd name="connsiteY20" fmla="*/ 314036 h 315576"/>
              <a:gd name="connsiteX21" fmla="*/ 391006 w 1830340"/>
              <a:gd name="connsiteY21" fmla="*/ 304800 h 315576"/>
              <a:gd name="connsiteX22" fmla="*/ 58497 w 1830340"/>
              <a:gd name="connsiteY22" fmla="*/ 249382 h 315576"/>
              <a:gd name="connsiteX23" fmla="*/ 30788 w 1830340"/>
              <a:gd name="connsiteY23" fmla="*/ 166255 h 315576"/>
              <a:gd name="connsiteX0" fmla="*/ 30788 w 1830340"/>
              <a:gd name="connsiteY0" fmla="*/ 166255 h 315576"/>
              <a:gd name="connsiteX1" fmla="*/ 160097 w 1830340"/>
              <a:gd name="connsiteY1" fmla="*/ 64655 h 315576"/>
              <a:gd name="connsiteX2" fmla="*/ 427952 w 1830340"/>
              <a:gd name="connsiteY2" fmla="*/ 9236 h 315576"/>
              <a:gd name="connsiteX3" fmla="*/ 520315 w 1830340"/>
              <a:gd name="connsiteY3" fmla="*/ 9236 h 315576"/>
              <a:gd name="connsiteX4" fmla="*/ 723515 w 1830340"/>
              <a:gd name="connsiteY4" fmla="*/ 18473 h 315576"/>
              <a:gd name="connsiteX5" fmla="*/ 889770 w 1830340"/>
              <a:gd name="connsiteY5" fmla="*/ 27709 h 315576"/>
              <a:gd name="connsiteX6" fmla="*/ 1000606 w 1830340"/>
              <a:gd name="connsiteY6" fmla="*/ 46182 h 315576"/>
              <a:gd name="connsiteX7" fmla="*/ 1111443 w 1830340"/>
              <a:gd name="connsiteY7" fmla="*/ 73891 h 315576"/>
              <a:gd name="connsiteX8" fmla="*/ 1194570 w 1830340"/>
              <a:gd name="connsiteY8" fmla="*/ 92364 h 315576"/>
              <a:gd name="connsiteX9" fmla="*/ 1277697 w 1830340"/>
              <a:gd name="connsiteY9" fmla="*/ 120073 h 315576"/>
              <a:gd name="connsiteX10" fmla="*/ 1360824 w 1830340"/>
              <a:gd name="connsiteY10" fmla="*/ 138545 h 315576"/>
              <a:gd name="connsiteX11" fmla="*/ 1379851 w 1830340"/>
              <a:gd name="connsiteY11" fmla="*/ 146873 h 315576"/>
              <a:gd name="connsiteX12" fmla="*/ 1453188 w 1830340"/>
              <a:gd name="connsiteY12" fmla="*/ 157018 h 315576"/>
              <a:gd name="connsiteX13" fmla="*/ 1508606 w 1830340"/>
              <a:gd name="connsiteY13" fmla="*/ 175491 h 315576"/>
              <a:gd name="connsiteX14" fmla="*/ 1822643 w 1830340"/>
              <a:gd name="connsiteY14" fmla="*/ 240145 h 315576"/>
              <a:gd name="connsiteX15" fmla="*/ 1462424 w 1830340"/>
              <a:gd name="connsiteY15" fmla="*/ 277091 h 315576"/>
              <a:gd name="connsiteX16" fmla="*/ 1296170 w 1830340"/>
              <a:gd name="connsiteY16" fmla="*/ 295564 h 315576"/>
              <a:gd name="connsiteX17" fmla="*/ 1074497 w 1830340"/>
              <a:gd name="connsiteY17" fmla="*/ 304800 h 315576"/>
              <a:gd name="connsiteX18" fmla="*/ 825115 w 1830340"/>
              <a:gd name="connsiteY18" fmla="*/ 314036 h 315576"/>
              <a:gd name="connsiteX19" fmla="*/ 741988 w 1830340"/>
              <a:gd name="connsiteY19" fmla="*/ 314036 h 315576"/>
              <a:gd name="connsiteX20" fmla="*/ 548024 w 1830340"/>
              <a:gd name="connsiteY20" fmla="*/ 314036 h 315576"/>
              <a:gd name="connsiteX21" fmla="*/ 391006 w 1830340"/>
              <a:gd name="connsiteY21" fmla="*/ 304800 h 315576"/>
              <a:gd name="connsiteX22" fmla="*/ 58497 w 1830340"/>
              <a:gd name="connsiteY22" fmla="*/ 249382 h 315576"/>
              <a:gd name="connsiteX23" fmla="*/ 30788 w 1830340"/>
              <a:gd name="connsiteY23" fmla="*/ 166255 h 315576"/>
              <a:gd name="connsiteX0" fmla="*/ 30788 w 1830340"/>
              <a:gd name="connsiteY0" fmla="*/ 166255 h 315576"/>
              <a:gd name="connsiteX1" fmla="*/ 160097 w 1830340"/>
              <a:gd name="connsiteY1" fmla="*/ 64655 h 315576"/>
              <a:gd name="connsiteX2" fmla="*/ 427952 w 1830340"/>
              <a:gd name="connsiteY2" fmla="*/ 9236 h 315576"/>
              <a:gd name="connsiteX3" fmla="*/ 520315 w 1830340"/>
              <a:gd name="connsiteY3" fmla="*/ 9236 h 315576"/>
              <a:gd name="connsiteX4" fmla="*/ 723515 w 1830340"/>
              <a:gd name="connsiteY4" fmla="*/ 18473 h 315576"/>
              <a:gd name="connsiteX5" fmla="*/ 889770 w 1830340"/>
              <a:gd name="connsiteY5" fmla="*/ 27709 h 315576"/>
              <a:gd name="connsiteX6" fmla="*/ 1000606 w 1830340"/>
              <a:gd name="connsiteY6" fmla="*/ 46182 h 315576"/>
              <a:gd name="connsiteX7" fmla="*/ 1111443 w 1830340"/>
              <a:gd name="connsiteY7" fmla="*/ 73891 h 315576"/>
              <a:gd name="connsiteX8" fmla="*/ 1194570 w 1830340"/>
              <a:gd name="connsiteY8" fmla="*/ 92364 h 315576"/>
              <a:gd name="connsiteX9" fmla="*/ 1277697 w 1830340"/>
              <a:gd name="connsiteY9" fmla="*/ 120073 h 315576"/>
              <a:gd name="connsiteX10" fmla="*/ 1360824 w 1830340"/>
              <a:gd name="connsiteY10" fmla="*/ 138545 h 315576"/>
              <a:gd name="connsiteX11" fmla="*/ 1379851 w 1830340"/>
              <a:gd name="connsiteY11" fmla="*/ 146873 h 315576"/>
              <a:gd name="connsiteX12" fmla="*/ 1487770 w 1830340"/>
              <a:gd name="connsiteY12" fmla="*/ 165954 h 315576"/>
              <a:gd name="connsiteX13" fmla="*/ 1508606 w 1830340"/>
              <a:gd name="connsiteY13" fmla="*/ 175491 h 315576"/>
              <a:gd name="connsiteX14" fmla="*/ 1822643 w 1830340"/>
              <a:gd name="connsiteY14" fmla="*/ 240145 h 315576"/>
              <a:gd name="connsiteX15" fmla="*/ 1462424 w 1830340"/>
              <a:gd name="connsiteY15" fmla="*/ 277091 h 315576"/>
              <a:gd name="connsiteX16" fmla="*/ 1296170 w 1830340"/>
              <a:gd name="connsiteY16" fmla="*/ 295564 h 315576"/>
              <a:gd name="connsiteX17" fmla="*/ 1074497 w 1830340"/>
              <a:gd name="connsiteY17" fmla="*/ 304800 h 315576"/>
              <a:gd name="connsiteX18" fmla="*/ 825115 w 1830340"/>
              <a:gd name="connsiteY18" fmla="*/ 314036 h 315576"/>
              <a:gd name="connsiteX19" fmla="*/ 741988 w 1830340"/>
              <a:gd name="connsiteY19" fmla="*/ 314036 h 315576"/>
              <a:gd name="connsiteX20" fmla="*/ 548024 w 1830340"/>
              <a:gd name="connsiteY20" fmla="*/ 314036 h 315576"/>
              <a:gd name="connsiteX21" fmla="*/ 391006 w 1830340"/>
              <a:gd name="connsiteY21" fmla="*/ 304800 h 315576"/>
              <a:gd name="connsiteX22" fmla="*/ 58497 w 1830340"/>
              <a:gd name="connsiteY22" fmla="*/ 249382 h 315576"/>
              <a:gd name="connsiteX23" fmla="*/ 30788 w 1830340"/>
              <a:gd name="connsiteY23" fmla="*/ 166255 h 315576"/>
              <a:gd name="connsiteX0" fmla="*/ 30788 w 1830340"/>
              <a:gd name="connsiteY0" fmla="*/ 166255 h 315576"/>
              <a:gd name="connsiteX1" fmla="*/ 160097 w 1830340"/>
              <a:gd name="connsiteY1" fmla="*/ 64655 h 315576"/>
              <a:gd name="connsiteX2" fmla="*/ 427952 w 1830340"/>
              <a:gd name="connsiteY2" fmla="*/ 9236 h 315576"/>
              <a:gd name="connsiteX3" fmla="*/ 520315 w 1830340"/>
              <a:gd name="connsiteY3" fmla="*/ 9236 h 315576"/>
              <a:gd name="connsiteX4" fmla="*/ 723515 w 1830340"/>
              <a:gd name="connsiteY4" fmla="*/ 18473 h 315576"/>
              <a:gd name="connsiteX5" fmla="*/ 889770 w 1830340"/>
              <a:gd name="connsiteY5" fmla="*/ 27709 h 315576"/>
              <a:gd name="connsiteX6" fmla="*/ 1000606 w 1830340"/>
              <a:gd name="connsiteY6" fmla="*/ 46182 h 315576"/>
              <a:gd name="connsiteX7" fmla="*/ 1111443 w 1830340"/>
              <a:gd name="connsiteY7" fmla="*/ 73891 h 315576"/>
              <a:gd name="connsiteX8" fmla="*/ 1194570 w 1830340"/>
              <a:gd name="connsiteY8" fmla="*/ 92364 h 315576"/>
              <a:gd name="connsiteX9" fmla="*/ 1277697 w 1830340"/>
              <a:gd name="connsiteY9" fmla="*/ 120073 h 315576"/>
              <a:gd name="connsiteX10" fmla="*/ 1360824 w 1830340"/>
              <a:gd name="connsiteY10" fmla="*/ 138545 h 315576"/>
              <a:gd name="connsiteX11" fmla="*/ 1379851 w 1830340"/>
              <a:gd name="connsiteY11" fmla="*/ 146873 h 315576"/>
              <a:gd name="connsiteX12" fmla="*/ 1487770 w 1830340"/>
              <a:gd name="connsiteY12" fmla="*/ 165954 h 315576"/>
              <a:gd name="connsiteX13" fmla="*/ 1508606 w 1830340"/>
              <a:gd name="connsiteY13" fmla="*/ 175491 h 315576"/>
              <a:gd name="connsiteX14" fmla="*/ 1822643 w 1830340"/>
              <a:gd name="connsiteY14" fmla="*/ 240145 h 315576"/>
              <a:gd name="connsiteX15" fmla="*/ 1462424 w 1830340"/>
              <a:gd name="connsiteY15" fmla="*/ 277091 h 315576"/>
              <a:gd name="connsiteX16" fmla="*/ 1296170 w 1830340"/>
              <a:gd name="connsiteY16" fmla="*/ 295564 h 315576"/>
              <a:gd name="connsiteX17" fmla="*/ 1074497 w 1830340"/>
              <a:gd name="connsiteY17" fmla="*/ 304800 h 315576"/>
              <a:gd name="connsiteX18" fmla="*/ 825115 w 1830340"/>
              <a:gd name="connsiteY18" fmla="*/ 314036 h 315576"/>
              <a:gd name="connsiteX19" fmla="*/ 741988 w 1830340"/>
              <a:gd name="connsiteY19" fmla="*/ 314036 h 315576"/>
              <a:gd name="connsiteX20" fmla="*/ 548024 w 1830340"/>
              <a:gd name="connsiteY20" fmla="*/ 314036 h 315576"/>
              <a:gd name="connsiteX21" fmla="*/ 391006 w 1830340"/>
              <a:gd name="connsiteY21" fmla="*/ 304800 h 315576"/>
              <a:gd name="connsiteX22" fmla="*/ 58497 w 1830340"/>
              <a:gd name="connsiteY22" fmla="*/ 249382 h 315576"/>
              <a:gd name="connsiteX23" fmla="*/ 30788 w 1830340"/>
              <a:gd name="connsiteY23" fmla="*/ 166255 h 315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830340" h="315576">
                <a:moveTo>
                  <a:pt x="30788" y="166255"/>
                </a:moveTo>
                <a:cubicBezTo>
                  <a:pt x="47721" y="135467"/>
                  <a:pt x="93903" y="90825"/>
                  <a:pt x="160097" y="64655"/>
                </a:cubicBezTo>
                <a:cubicBezTo>
                  <a:pt x="226291" y="38485"/>
                  <a:pt x="367916" y="18472"/>
                  <a:pt x="427952" y="9236"/>
                </a:cubicBezTo>
                <a:cubicBezTo>
                  <a:pt x="487988" y="0"/>
                  <a:pt x="471055" y="7697"/>
                  <a:pt x="520315" y="9236"/>
                </a:cubicBezTo>
                <a:cubicBezTo>
                  <a:pt x="569575" y="10775"/>
                  <a:pt x="723515" y="18473"/>
                  <a:pt x="723515" y="18473"/>
                </a:cubicBezTo>
                <a:cubicBezTo>
                  <a:pt x="785091" y="21552"/>
                  <a:pt x="843588" y="23091"/>
                  <a:pt x="889770" y="27709"/>
                </a:cubicBezTo>
                <a:cubicBezTo>
                  <a:pt x="935952" y="32327"/>
                  <a:pt x="963661" y="38485"/>
                  <a:pt x="1000606" y="46182"/>
                </a:cubicBezTo>
                <a:cubicBezTo>
                  <a:pt x="1037552" y="53879"/>
                  <a:pt x="1079116" y="66194"/>
                  <a:pt x="1111443" y="73891"/>
                </a:cubicBezTo>
                <a:cubicBezTo>
                  <a:pt x="1143770" y="81588"/>
                  <a:pt x="1166861" y="84667"/>
                  <a:pt x="1194570" y="92364"/>
                </a:cubicBezTo>
                <a:cubicBezTo>
                  <a:pt x="1222279" y="100061"/>
                  <a:pt x="1249988" y="112376"/>
                  <a:pt x="1277697" y="120073"/>
                </a:cubicBezTo>
                <a:cubicBezTo>
                  <a:pt x="1305406" y="127770"/>
                  <a:pt x="1343798" y="134078"/>
                  <a:pt x="1360824" y="138545"/>
                </a:cubicBezTo>
                <a:cubicBezTo>
                  <a:pt x="1377850" y="143012"/>
                  <a:pt x="1358693" y="142305"/>
                  <a:pt x="1379851" y="146873"/>
                </a:cubicBezTo>
                <a:cubicBezTo>
                  <a:pt x="1401009" y="151441"/>
                  <a:pt x="1466311" y="161184"/>
                  <a:pt x="1487770" y="165954"/>
                </a:cubicBezTo>
                <a:cubicBezTo>
                  <a:pt x="1509229" y="170724"/>
                  <a:pt x="1452794" y="163126"/>
                  <a:pt x="1508606" y="175491"/>
                </a:cubicBezTo>
                <a:cubicBezTo>
                  <a:pt x="1564418" y="187856"/>
                  <a:pt x="1830340" y="223212"/>
                  <a:pt x="1822643" y="240145"/>
                </a:cubicBezTo>
                <a:cubicBezTo>
                  <a:pt x="1814946" y="257078"/>
                  <a:pt x="1462424" y="277091"/>
                  <a:pt x="1462424" y="277091"/>
                </a:cubicBezTo>
                <a:cubicBezTo>
                  <a:pt x="1374679" y="286328"/>
                  <a:pt x="1360825" y="290946"/>
                  <a:pt x="1296170" y="295564"/>
                </a:cubicBezTo>
                <a:cubicBezTo>
                  <a:pt x="1231516" y="300182"/>
                  <a:pt x="1074497" y="304800"/>
                  <a:pt x="1074497" y="304800"/>
                </a:cubicBezTo>
                <a:lnTo>
                  <a:pt x="825115" y="314036"/>
                </a:lnTo>
                <a:cubicBezTo>
                  <a:pt x="769697" y="315575"/>
                  <a:pt x="741988" y="314036"/>
                  <a:pt x="741988" y="314036"/>
                </a:cubicBezTo>
                <a:cubicBezTo>
                  <a:pt x="695806" y="314036"/>
                  <a:pt x="606521" y="315575"/>
                  <a:pt x="548024" y="314036"/>
                </a:cubicBezTo>
                <a:cubicBezTo>
                  <a:pt x="489527" y="312497"/>
                  <a:pt x="472594" y="315576"/>
                  <a:pt x="391006" y="304800"/>
                </a:cubicBezTo>
                <a:cubicBezTo>
                  <a:pt x="309418" y="294024"/>
                  <a:pt x="116994" y="267855"/>
                  <a:pt x="58497" y="249382"/>
                </a:cubicBezTo>
                <a:cubicBezTo>
                  <a:pt x="0" y="230909"/>
                  <a:pt x="13855" y="197043"/>
                  <a:pt x="30788" y="166255"/>
                </a:cubicBez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437" name="TextBox 5"/>
          <p:cNvSpPr txBox="1">
            <a:spLocks noChangeArrowheads="1"/>
          </p:cNvSpPr>
          <p:nvPr/>
        </p:nvSpPr>
        <p:spPr bwMode="auto">
          <a:xfrm rot="1080639">
            <a:off x="3444875" y="4249738"/>
            <a:ext cx="16002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cs typeface="Arial" charset="0"/>
              </a:rPr>
              <a:t>Low Pressure</a:t>
            </a:r>
          </a:p>
        </p:txBody>
      </p:sp>
      <p:sp>
        <p:nvSpPr>
          <p:cNvPr id="7" name="Freeform 6"/>
          <p:cNvSpPr/>
          <p:nvPr/>
        </p:nvSpPr>
        <p:spPr>
          <a:xfrm>
            <a:off x="2928938" y="4484688"/>
            <a:ext cx="2422525" cy="549275"/>
          </a:xfrm>
          <a:custGeom>
            <a:avLst/>
            <a:gdLst>
              <a:gd name="connsiteX0" fmla="*/ 73025 w 2219325"/>
              <a:gd name="connsiteY0" fmla="*/ 587375 h 587375"/>
              <a:gd name="connsiteX1" fmla="*/ 6350 w 2219325"/>
              <a:gd name="connsiteY1" fmla="*/ 292100 h 587375"/>
              <a:gd name="connsiteX2" fmla="*/ 111125 w 2219325"/>
              <a:gd name="connsiteY2" fmla="*/ 130175 h 587375"/>
              <a:gd name="connsiteX3" fmla="*/ 330200 w 2219325"/>
              <a:gd name="connsiteY3" fmla="*/ 34925 h 587375"/>
              <a:gd name="connsiteX4" fmla="*/ 720725 w 2219325"/>
              <a:gd name="connsiteY4" fmla="*/ 15875 h 587375"/>
              <a:gd name="connsiteX5" fmla="*/ 1130300 w 2219325"/>
              <a:gd name="connsiteY5" fmla="*/ 130175 h 587375"/>
              <a:gd name="connsiteX6" fmla="*/ 1587500 w 2219325"/>
              <a:gd name="connsiteY6" fmla="*/ 225425 h 587375"/>
              <a:gd name="connsiteX7" fmla="*/ 1930400 w 2219325"/>
              <a:gd name="connsiteY7" fmla="*/ 311150 h 587375"/>
              <a:gd name="connsiteX8" fmla="*/ 2178050 w 2219325"/>
              <a:gd name="connsiteY8" fmla="*/ 368300 h 587375"/>
              <a:gd name="connsiteX9" fmla="*/ 2178050 w 2219325"/>
              <a:gd name="connsiteY9" fmla="*/ 406400 h 587375"/>
              <a:gd name="connsiteX0" fmla="*/ 36513 w 2459038"/>
              <a:gd name="connsiteY0" fmla="*/ 549275 h 549275"/>
              <a:gd name="connsiteX1" fmla="*/ 246063 w 2459038"/>
              <a:gd name="connsiteY1" fmla="*/ 292100 h 549275"/>
              <a:gd name="connsiteX2" fmla="*/ 350838 w 2459038"/>
              <a:gd name="connsiteY2" fmla="*/ 130175 h 549275"/>
              <a:gd name="connsiteX3" fmla="*/ 569913 w 2459038"/>
              <a:gd name="connsiteY3" fmla="*/ 34925 h 549275"/>
              <a:gd name="connsiteX4" fmla="*/ 960438 w 2459038"/>
              <a:gd name="connsiteY4" fmla="*/ 15875 h 549275"/>
              <a:gd name="connsiteX5" fmla="*/ 1370013 w 2459038"/>
              <a:gd name="connsiteY5" fmla="*/ 130175 h 549275"/>
              <a:gd name="connsiteX6" fmla="*/ 1827213 w 2459038"/>
              <a:gd name="connsiteY6" fmla="*/ 225425 h 549275"/>
              <a:gd name="connsiteX7" fmla="*/ 2170113 w 2459038"/>
              <a:gd name="connsiteY7" fmla="*/ 311150 h 549275"/>
              <a:gd name="connsiteX8" fmla="*/ 2417763 w 2459038"/>
              <a:gd name="connsiteY8" fmla="*/ 368300 h 549275"/>
              <a:gd name="connsiteX9" fmla="*/ 2417763 w 2459038"/>
              <a:gd name="connsiteY9" fmla="*/ 406400 h 549275"/>
              <a:gd name="connsiteX0" fmla="*/ 0 w 2422525"/>
              <a:gd name="connsiteY0" fmla="*/ 549275 h 549275"/>
              <a:gd name="connsiteX1" fmla="*/ 209550 w 2422525"/>
              <a:gd name="connsiteY1" fmla="*/ 292100 h 549275"/>
              <a:gd name="connsiteX2" fmla="*/ 314325 w 2422525"/>
              <a:gd name="connsiteY2" fmla="*/ 130175 h 549275"/>
              <a:gd name="connsiteX3" fmla="*/ 533400 w 2422525"/>
              <a:gd name="connsiteY3" fmla="*/ 34925 h 549275"/>
              <a:gd name="connsiteX4" fmla="*/ 923925 w 2422525"/>
              <a:gd name="connsiteY4" fmla="*/ 15875 h 549275"/>
              <a:gd name="connsiteX5" fmla="*/ 1333500 w 2422525"/>
              <a:gd name="connsiteY5" fmla="*/ 130175 h 549275"/>
              <a:gd name="connsiteX6" fmla="*/ 1790700 w 2422525"/>
              <a:gd name="connsiteY6" fmla="*/ 225425 h 549275"/>
              <a:gd name="connsiteX7" fmla="*/ 2133600 w 2422525"/>
              <a:gd name="connsiteY7" fmla="*/ 311150 h 549275"/>
              <a:gd name="connsiteX8" fmla="*/ 2381250 w 2422525"/>
              <a:gd name="connsiteY8" fmla="*/ 368300 h 549275"/>
              <a:gd name="connsiteX9" fmla="*/ 2381250 w 2422525"/>
              <a:gd name="connsiteY9" fmla="*/ 406400 h 54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22525" h="549275">
                <a:moveTo>
                  <a:pt x="0" y="549275"/>
                </a:moveTo>
                <a:cubicBezTo>
                  <a:pt x="89693" y="465931"/>
                  <a:pt x="157163" y="361950"/>
                  <a:pt x="209550" y="292100"/>
                </a:cubicBezTo>
                <a:cubicBezTo>
                  <a:pt x="261937" y="222250"/>
                  <a:pt x="260350" y="173037"/>
                  <a:pt x="314325" y="130175"/>
                </a:cubicBezTo>
                <a:cubicBezTo>
                  <a:pt x="368300" y="87313"/>
                  <a:pt x="431800" y="53975"/>
                  <a:pt x="533400" y="34925"/>
                </a:cubicBezTo>
                <a:cubicBezTo>
                  <a:pt x="635000" y="15875"/>
                  <a:pt x="790575" y="0"/>
                  <a:pt x="923925" y="15875"/>
                </a:cubicBezTo>
                <a:cubicBezTo>
                  <a:pt x="1057275" y="31750"/>
                  <a:pt x="1189038" y="95250"/>
                  <a:pt x="1333500" y="130175"/>
                </a:cubicBezTo>
                <a:cubicBezTo>
                  <a:pt x="1477962" y="165100"/>
                  <a:pt x="1657350" y="195263"/>
                  <a:pt x="1790700" y="225425"/>
                </a:cubicBezTo>
                <a:cubicBezTo>
                  <a:pt x="1924050" y="255587"/>
                  <a:pt x="2035175" y="287338"/>
                  <a:pt x="2133600" y="311150"/>
                </a:cubicBezTo>
                <a:cubicBezTo>
                  <a:pt x="2232025" y="334963"/>
                  <a:pt x="2339975" y="352425"/>
                  <a:pt x="2381250" y="368300"/>
                </a:cubicBezTo>
                <a:cubicBezTo>
                  <a:pt x="2422525" y="384175"/>
                  <a:pt x="2401888" y="450850"/>
                  <a:pt x="2381250" y="406400"/>
                </a:cubicBezTo>
              </a:path>
            </a:pathLst>
          </a:cu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5224463" y="4805363"/>
            <a:ext cx="847725" cy="247650"/>
          </a:xfrm>
          <a:custGeom>
            <a:avLst/>
            <a:gdLst>
              <a:gd name="connsiteX0" fmla="*/ 95250 w 847725"/>
              <a:gd name="connsiteY0" fmla="*/ 114300 h 247650"/>
              <a:gd name="connsiteX1" fmla="*/ 38100 w 847725"/>
              <a:gd name="connsiteY1" fmla="*/ 142875 h 247650"/>
              <a:gd name="connsiteX2" fmla="*/ 9525 w 847725"/>
              <a:gd name="connsiteY2" fmla="*/ 123825 h 247650"/>
              <a:gd name="connsiteX3" fmla="*/ 0 w 847725"/>
              <a:gd name="connsiteY3" fmla="*/ 95250 h 247650"/>
              <a:gd name="connsiteX4" fmla="*/ 38100 w 847725"/>
              <a:gd name="connsiteY4" fmla="*/ 47625 h 247650"/>
              <a:gd name="connsiteX5" fmla="*/ 57150 w 847725"/>
              <a:gd name="connsiteY5" fmla="*/ 19050 h 247650"/>
              <a:gd name="connsiteX6" fmla="*/ 114300 w 847725"/>
              <a:gd name="connsiteY6" fmla="*/ 0 h 247650"/>
              <a:gd name="connsiteX7" fmla="*/ 238125 w 847725"/>
              <a:gd name="connsiteY7" fmla="*/ 19050 h 247650"/>
              <a:gd name="connsiteX8" fmla="*/ 266700 w 847725"/>
              <a:gd name="connsiteY8" fmla="*/ 38100 h 247650"/>
              <a:gd name="connsiteX9" fmla="*/ 276225 w 847725"/>
              <a:gd name="connsiteY9" fmla="*/ 161925 h 247650"/>
              <a:gd name="connsiteX10" fmla="*/ 219075 w 847725"/>
              <a:gd name="connsiteY10" fmla="*/ 180975 h 247650"/>
              <a:gd name="connsiteX11" fmla="*/ 209550 w 847725"/>
              <a:gd name="connsiteY11" fmla="*/ 66675 h 247650"/>
              <a:gd name="connsiteX12" fmla="*/ 238125 w 847725"/>
              <a:gd name="connsiteY12" fmla="*/ 47625 h 247650"/>
              <a:gd name="connsiteX13" fmla="*/ 295275 w 847725"/>
              <a:gd name="connsiteY13" fmla="*/ 28575 h 247650"/>
              <a:gd name="connsiteX14" fmla="*/ 400050 w 847725"/>
              <a:gd name="connsiteY14" fmla="*/ 47625 h 247650"/>
              <a:gd name="connsiteX15" fmla="*/ 428625 w 847725"/>
              <a:gd name="connsiteY15" fmla="*/ 66675 h 247650"/>
              <a:gd name="connsiteX16" fmla="*/ 428625 w 847725"/>
              <a:gd name="connsiteY16" fmla="*/ 190500 h 247650"/>
              <a:gd name="connsiteX17" fmla="*/ 371475 w 847725"/>
              <a:gd name="connsiteY17" fmla="*/ 209550 h 247650"/>
              <a:gd name="connsiteX18" fmla="*/ 342900 w 847725"/>
              <a:gd name="connsiteY18" fmla="*/ 219075 h 247650"/>
              <a:gd name="connsiteX19" fmla="*/ 333375 w 847725"/>
              <a:gd name="connsiteY19" fmla="*/ 123825 h 247650"/>
              <a:gd name="connsiteX20" fmla="*/ 342900 w 847725"/>
              <a:gd name="connsiteY20" fmla="*/ 95250 h 247650"/>
              <a:gd name="connsiteX21" fmla="*/ 400050 w 847725"/>
              <a:gd name="connsiteY21" fmla="*/ 76200 h 247650"/>
              <a:gd name="connsiteX22" fmla="*/ 428625 w 847725"/>
              <a:gd name="connsiteY22" fmla="*/ 66675 h 247650"/>
              <a:gd name="connsiteX23" fmla="*/ 523875 w 847725"/>
              <a:gd name="connsiteY23" fmla="*/ 85725 h 247650"/>
              <a:gd name="connsiteX24" fmla="*/ 581025 w 847725"/>
              <a:gd name="connsiteY24" fmla="*/ 114300 h 247650"/>
              <a:gd name="connsiteX25" fmla="*/ 600075 w 847725"/>
              <a:gd name="connsiteY25" fmla="*/ 142875 h 247650"/>
              <a:gd name="connsiteX26" fmla="*/ 619125 w 847725"/>
              <a:gd name="connsiteY26" fmla="*/ 209550 h 247650"/>
              <a:gd name="connsiteX27" fmla="*/ 561975 w 847725"/>
              <a:gd name="connsiteY27" fmla="*/ 247650 h 247650"/>
              <a:gd name="connsiteX28" fmla="*/ 523875 w 847725"/>
              <a:gd name="connsiteY28" fmla="*/ 238125 h 247650"/>
              <a:gd name="connsiteX29" fmla="*/ 523875 w 847725"/>
              <a:gd name="connsiteY29" fmla="*/ 142875 h 247650"/>
              <a:gd name="connsiteX30" fmla="*/ 609600 w 847725"/>
              <a:gd name="connsiteY30" fmla="*/ 104775 h 247650"/>
              <a:gd name="connsiteX31" fmla="*/ 638175 w 847725"/>
              <a:gd name="connsiteY31" fmla="*/ 95250 h 247650"/>
              <a:gd name="connsiteX32" fmla="*/ 666750 w 847725"/>
              <a:gd name="connsiteY32" fmla="*/ 85725 h 247650"/>
              <a:gd name="connsiteX33" fmla="*/ 752475 w 847725"/>
              <a:gd name="connsiteY33" fmla="*/ 133350 h 247650"/>
              <a:gd name="connsiteX34" fmla="*/ 781050 w 847725"/>
              <a:gd name="connsiteY34" fmla="*/ 152400 h 247650"/>
              <a:gd name="connsiteX35" fmla="*/ 809625 w 847725"/>
              <a:gd name="connsiteY35" fmla="*/ 161925 h 247650"/>
              <a:gd name="connsiteX36" fmla="*/ 828675 w 847725"/>
              <a:gd name="connsiteY36" fmla="*/ 190500 h 247650"/>
              <a:gd name="connsiteX37" fmla="*/ 847725 w 847725"/>
              <a:gd name="connsiteY37" fmla="*/ 209550 h 24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847725" h="247650">
                <a:moveTo>
                  <a:pt x="95250" y="114300"/>
                </a:moveTo>
                <a:cubicBezTo>
                  <a:pt x="85299" y="120934"/>
                  <a:pt x="53874" y="145504"/>
                  <a:pt x="38100" y="142875"/>
                </a:cubicBezTo>
                <a:cubicBezTo>
                  <a:pt x="26808" y="140993"/>
                  <a:pt x="19050" y="130175"/>
                  <a:pt x="9525" y="123825"/>
                </a:cubicBezTo>
                <a:cubicBezTo>
                  <a:pt x="6350" y="114300"/>
                  <a:pt x="0" y="105290"/>
                  <a:pt x="0" y="95250"/>
                </a:cubicBezTo>
                <a:cubicBezTo>
                  <a:pt x="0" y="64578"/>
                  <a:pt x="16159" y="62253"/>
                  <a:pt x="38100" y="47625"/>
                </a:cubicBezTo>
                <a:cubicBezTo>
                  <a:pt x="44450" y="38100"/>
                  <a:pt x="47442" y="25117"/>
                  <a:pt x="57150" y="19050"/>
                </a:cubicBezTo>
                <a:cubicBezTo>
                  <a:pt x="74178" y="8407"/>
                  <a:pt x="114300" y="0"/>
                  <a:pt x="114300" y="0"/>
                </a:cubicBezTo>
                <a:cubicBezTo>
                  <a:pt x="141617" y="2732"/>
                  <a:pt x="203798" y="1887"/>
                  <a:pt x="238125" y="19050"/>
                </a:cubicBezTo>
                <a:cubicBezTo>
                  <a:pt x="248364" y="24170"/>
                  <a:pt x="257175" y="31750"/>
                  <a:pt x="266700" y="38100"/>
                </a:cubicBezTo>
                <a:cubicBezTo>
                  <a:pt x="278104" y="72311"/>
                  <a:pt x="305076" y="124831"/>
                  <a:pt x="276225" y="161925"/>
                </a:cubicBezTo>
                <a:cubicBezTo>
                  <a:pt x="263897" y="177776"/>
                  <a:pt x="219075" y="180975"/>
                  <a:pt x="219075" y="180975"/>
                </a:cubicBezTo>
                <a:cubicBezTo>
                  <a:pt x="190394" y="137954"/>
                  <a:pt x="182894" y="139978"/>
                  <a:pt x="209550" y="66675"/>
                </a:cubicBezTo>
                <a:cubicBezTo>
                  <a:pt x="213462" y="55917"/>
                  <a:pt x="227664" y="52274"/>
                  <a:pt x="238125" y="47625"/>
                </a:cubicBezTo>
                <a:cubicBezTo>
                  <a:pt x="256475" y="39470"/>
                  <a:pt x="295275" y="28575"/>
                  <a:pt x="295275" y="28575"/>
                </a:cubicBezTo>
                <a:cubicBezTo>
                  <a:pt x="321542" y="31858"/>
                  <a:pt x="370684" y="32942"/>
                  <a:pt x="400050" y="47625"/>
                </a:cubicBezTo>
                <a:cubicBezTo>
                  <a:pt x="410289" y="52745"/>
                  <a:pt x="419100" y="60325"/>
                  <a:pt x="428625" y="66675"/>
                </a:cubicBezTo>
                <a:cubicBezTo>
                  <a:pt x="442420" y="108060"/>
                  <a:pt x="457646" y="140750"/>
                  <a:pt x="428625" y="190500"/>
                </a:cubicBezTo>
                <a:cubicBezTo>
                  <a:pt x="418507" y="207845"/>
                  <a:pt x="390525" y="203200"/>
                  <a:pt x="371475" y="209550"/>
                </a:cubicBezTo>
                <a:lnTo>
                  <a:pt x="342900" y="219075"/>
                </a:lnTo>
                <a:cubicBezTo>
                  <a:pt x="321409" y="154602"/>
                  <a:pt x="317872" y="178084"/>
                  <a:pt x="333375" y="123825"/>
                </a:cubicBezTo>
                <a:cubicBezTo>
                  <a:pt x="336133" y="114171"/>
                  <a:pt x="334730" y="101086"/>
                  <a:pt x="342900" y="95250"/>
                </a:cubicBezTo>
                <a:cubicBezTo>
                  <a:pt x="359240" y="83578"/>
                  <a:pt x="381000" y="82550"/>
                  <a:pt x="400050" y="76200"/>
                </a:cubicBezTo>
                <a:lnTo>
                  <a:pt x="428625" y="66675"/>
                </a:lnTo>
                <a:cubicBezTo>
                  <a:pt x="453196" y="70185"/>
                  <a:pt x="497276" y="72425"/>
                  <a:pt x="523875" y="85725"/>
                </a:cubicBezTo>
                <a:cubicBezTo>
                  <a:pt x="597733" y="122654"/>
                  <a:pt x="509201" y="90359"/>
                  <a:pt x="581025" y="114300"/>
                </a:cubicBezTo>
                <a:cubicBezTo>
                  <a:pt x="587375" y="123825"/>
                  <a:pt x="591980" y="134780"/>
                  <a:pt x="600075" y="142875"/>
                </a:cubicBezTo>
                <a:cubicBezTo>
                  <a:pt x="622464" y="165264"/>
                  <a:pt x="658693" y="158677"/>
                  <a:pt x="619125" y="209550"/>
                </a:cubicBezTo>
                <a:cubicBezTo>
                  <a:pt x="605069" y="227622"/>
                  <a:pt x="561975" y="247650"/>
                  <a:pt x="561975" y="247650"/>
                </a:cubicBezTo>
                <a:cubicBezTo>
                  <a:pt x="549275" y="244475"/>
                  <a:pt x="534097" y="246303"/>
                  <a:pt x="523875" y="238125"/>
                </a:cubicBezTo>
                <a:cubicBezTo>
                  <a:pt x="502882" y="221331"/>
                  <a:pt x="522698" y="145522"/>
                  <a:pt x="523875" y="142875"/>
                </a:cubicBezTo>
                <a:cubicBezTo>
                  <a:pt x="531750" y="125156"/>
                  <a:pt x="607207" y="105573"/>
                  <a:pt x="609600" y="104775"/>
                </a:cubicBezTo>
                <a:lnTo>
                  <a:pt x="638175" y="95250"/>
                </a:lnTo>
                <a:lnTo>
                  <a:pt x="666750" y="85725"/>
                </a:lnTo>
                <a:cubicBezTo>
                  <a:pt x="732254" y="129394"/>
                  <a:pt x="702180" y="116585"/>
                  <a:pt x="752475" y="133350"/>
                </a:cubicBezTo>
                <a:cubicBezTo>
                  <a:pt x="762000" y="139700"/>
                  <a:pt x="770811" y="147280"/>
                  <a:pt x="781050" y="152400"/>
                </a:cubicBezTo>
                <a:cubicBezTo>
                  <a:pt x="790030" y="156890"/>
                  <a:pt x="801785" y="155653"/>
                  <a:pt x="809625" y="161925"/>
                </a:cubicBezTo>
                <a:cubicBezTo>
                  <a:pt x="818564" y="169076"/>
                  <a:pt x="821524" y="181561"/>
                  <a:pt x="828675" y="190500"/>
                </a:cubicBezTo>
                <a:cubicBezTo>
                  <a:pt x="834285" y="197512"/>
                  <a:pt x="841375" y="203200"/>
                  <a:pt x="847725" y="209550"/>
                </a:cubicBezTo>
              </a:path>
            </a:pathLst>
          </a:cu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3048000" y="5562600"/>
            <a:ext cx="2803525" cy="515938"/>
          </a:xfrm>
          <a:custGeom>
            <a:avLst/>
            <a:gdLst>
              <a:gd name="connsiteX0" fmla="*/ 0 w 2803189"/>
              <a:gd name="connsiteY0" fmla="*/ 261937 h 515769"/>
              <a:gd name="connsiteX1" fmla="*/ 28575 w 2803189"/>
              <a:gd name="connsiteY1" fmla="*/ 252412 h 515769"/>
              <a:gd name="connsiteX2" fmla="*/ 42862 w 2803189"/>
              <a:gd name="connsiteY2" fmla="*/ 247650 h 515769"/>
              <a:gd name="connsiteX3" fmla="*/ 57150 w 2803189"/>
              <a:gd name="connsiteY3" fmla="*/ 238125 h 515769"/>
              <a:gd name="connsiteX4" fmla="*/ 71437 w 2803189"/>
              <a:gd name="connsiteY4" fmla="*/ 223837 h 515769"/>
              <a:gd name="connsiteX5" fmla="*/ 85725 w 2803189"/>
              <a:gd name="connsiteY5" fmla="*/ 219075 h 515769"/>
              <a:gd name="connsiteX6" fmla="*/ 95250 w 2803189"/>
              <a:gd name="connsiteY6" fmla="*/ 204787 h 515769"/>
              <a:gd name="connsiteX7" fmla="*/ 109537 w 2803189"/>
              <a:gd name="connsiteY7" fmla="*/ 200025 h 515769"/>
              <a:gd name="connsiteX8" fmla="*/ 123825 w 2803189"/>
              <a:gd name="connsiteY8" fmla="*/ 190500 h 515769"/>
              <a:gd name="connsiteX9" fmla="*/ 138112 w 2803189"/>
              <a:gd name="connsiteY9" fmla="*/ 185737 h 515769"/>
              <a:gd name="connsiteX10" fmla="*/ 166687 w 2803189"/>
              <a:gd name="connsiteY10" fmla="*/ 171450 h 515769"/>
              <a:gd name="connsiteX11" fmla="*/ 195262 w 2803189"/>
              <a:gd name="connsiteY11" fmla="*/ 157162 h 515769"/>
              <a:gd name="connsiteX12" fmla="*/ 209550 w 2803189"/>
              <a:gd name="connsiteY12" fmla="*/ 147637 h 515769"/>
              <a:gd name="connsiteX13" fmla="*/ 238125 w 2803189"/>
              <a:gd name="connsiteY13" fmla="*/ 138112 h 515769"/>
              <a:gd name="connsiteX14" fmla="*/ 252412 w 2803189"/>
              <a:gd name="connsiteY14" fmla="*/ 133350 h 515769"/>
              <a:gd name="connsiteX15" fmla="*/ 266700 w 2803189"/>
              <a:gd name="connsiteY15" fmla="*/ 123825 h 515769"/>
              <a:gd name="connsiteX16" fmla="*/ 295275 w 2803189"/>
              <a:gd name="connsiteY16" fmla="*/ 114300 h 515769"/>
              <a:gd name="connsiteX17" fmla="*/ 323850 w 2803189"/>
              <a:gd name="connsiteY17" fmla="*/ 100012 h 515769"/>
              <a:gd name="connsiteX18" fmla="*/ 366712 w 2803189"/>
              <a:gd name="connsiteY18" fmla="*/ 80962 h 515769"/>
              <a:gd name="connsiteX19" fmla="*/ 381000 w 2803189"/>
              <a:gd name="connsiteY19" fmla="*/ 71437 h 515769"/>
              <a:gd name="connsiteX20" fmla="*/ 423862 w 2803189"/>
              <a:gd name="connsiteY20" fmla="*/ 57150 h 515769"/>
              <a:gd name="connsiteX21" fmla="*/ 438150 w 2803189"/>
              <a:gd name="connsiteY21" fmla="*/ 52387 h 515769"/>
              <a:gd name="connsiteX22" fmla="*/ 452437 w 2803189"/>
              <a:gd name="connsiteY22" fmla="*/ 42862 h 515769"/>
              <a:gd name="connsiteX23" fmla="*/ 495300 w 2803189"/>
              <a:gd name="connsiteY23" fmla="*/ 28575 h 515769"/>
              <a:gd name="connsiteX24" fmla="*/ 523875 w 2803189"/>
              <a:gd name="connsiteY24" fmla="*/ 19050 h 515769"/>
              <a:gd name="connsiteX25" fmla="*/ 538162 w 2803189"/>
              <a:gd name="connsiteY25" fmla="*/ 14287 h 515769"/>
              <a:gd name="connsiteX26" fmla="*/ 557212 w 2803189"/>
              <a:gd name="connsiteY26" fmla="*/ 9525 h 515769"/>
              <a:gd name="connsiteX27" fmla="*/ 581025 w 2803189"/>
              <a:gd name="connsiteY27" fmla="*/ 4762 h 515769"/>
              <a:gd name="connsiteX28" fmla="*/ 638175 w 2803189"/>
              <a:gd name="connsiteY28" fmla="*/ 0 h 515769"/>
              <a:gd name="connsiteX29" fmla="*/ 900112 w 2803189"/>
              <a:gd name="connsiteY29" fmla="*/ 4762 h 515769"/>
              <a:gd name="connsiteX30" fmla="*/ 914400 w 2803189"/>
              <a:gd name="connsiteY30" fmla="*/ 9525 h 515769"/>
              <a:gd name="connsiteX31" fmla="*/ 1028700 w 2803189"/>
              <a:gd name="connsiteY31" fmla="*/ 19050 h 515769"/>
              <a:gd name="connsiteX32" fmla="*/ 1052512 w 2803189"/>
              <a:gd name="connsiteY32" fmla="*/ 23812 h 515769"/>
              <a:gd name="connsiteX33" fmla="*/ 1109662 w 2803189"/>
              <a:gd name="connsiteY33" fmla="*/ 33337 h 515769"/>
              <a:gd name="connsiteX34" fmla="*/ 1223962 w 2803189"/>
              <a:gd name="connsiteY34" fmla="*/ 47625 h 515769"/>
              <a:gd name="connsiteX35" fmla="*/ 1252537 w 2803189"/>
              <a:gd name="connsiteY35" fmla="*/ 52387 h 515769"/>
              <a:gd name="connsiteX36" fmla="*/ 1290637 w 2803189"/>
              <a:gd name="connsiteY36" fmla="*/ 61912 h 515769"/>
              <a:gd name="connsiteX37" fmla="*/ 1328737 w 2803189"/>
              <a:gd name="connsiteY37" fmla="*/ 66675 h 515769"/>
              <a:gd name="connsiteX38" fmla="*/ 1371600 w 2803189"/>
              <a:gd name="connsiteY38" fmla="*/ 76200 h 515769"/>
              <a:gd name="connsiteX39" fmla="*/ 1390650 w 2803189"/>
              <a:gd name="connsiteY39" fmla="*/ 80962 h 515769"/>
              <a:gd name="connsiteX40" fmla="*/ 1419225 w 2803189"/>
              <a:gd name="connsiteY40" fmla="*/ 90487 h 515769"/>
              <a:gd name="connsiteX41" fmla="*/ 1481137 w 2803189"/>
              <a:gd name="connsiteY41" fmla="*/ 100012 h 515769"/>
              <a:gd name="connsiteX42" fmla="*/ 1509712 w 2803189"/>
              <a:gd name="connsiteY42" fmla="*/ 109537 h 515769"/>
              <a:gd name="connsiteX43" fmla="*/ 1528762 w 2803189"/>
              <a:gd name="connsiteY43" fmla="*/ 114300 h 515769"/>
              <a:gd name="connsiteX44" fmla="*/ 1557337 w 2803189"/>
              <a:gd name="connsiteY44" fmla="*/ 123825 h 515769"/>
              <a:gd name="connsiteX45" fmla="*/ 1585912 w 2803189"/>
              <a:gd name="connsiteY45" fmla="*/ 133350 h 515769"/>
              <a:gd name="connsiteX46" fmla="*/ 1614487 w 2803189"/>
              <a:gd name="connsiteY46" fmla="*/ 147637 h 515769"/>
              <a:gd name="connsiteX47" fmla="*/ 1633537 w 2803189"/>
              <a:gd name="connsiteY47" fmla="*/ 152400 h 515769"/>
              <a:gd name="connsiteX48" fmla="*/ 1662112 w 2803189"/>
              <a:gd name="connsiteY48" fmla="*/ 161925 h 515769"/>
              <a:gd name="connsiteX49" fmla="*/ 1714500 w 2803189"/>
              <a:gd name="connsiteY49" fmla="*/ 171450 h 515769"/>
              <a:gd name="connsiteX50" fmla="*/ 1743075 w 2803189"/>
              <a:gd name="connsiteY50" fmla="*/ 180975 h 515769"/>
              <a:gd name="connsiteX51" fmla="*/ 1785937 w 2803189"/>
              <a:gd name="connsiteY51" fmla="*/ 195262 h 515769"/>
              <a:gd name="connsiteX52" fmla="*/ 1800225 w 2803189"/>
              <a:gd name="connsiteY52" fmla="*/ 200025 h 515769"/>
              <a:gd name="connsiteX53" fmla="*/ 1819275 w 2803189"/>
              <a:gd name="connsiteY53" fmla="*/ 204787 h 515769"/>
              <a:gd name="connsiteX54" fmla="*/ 1847850 w 2803189"/>
              <a:gd name="connsiteY54" fmla="*/ 214312 h 515769"/>
              <a:gd name="connsiteX55" fmla="*/ 1876425 w 2803189"/>
              <a:gd name="connsiteY55" fmla="*/ 223837 h 515769"/>
              <a:gd name="connsiteX56" fmla="*/ 2005012 w 2803189"/>
              <a:gd name="connsiteY56" fmla="*/ 266700 h 515769"/>
              <a:gd name="connsiteX57" fmla="*/ 2033587 w 2803189"/>
              <a:gd name="connsiteY57" fmla="*/ 276225 h 515769"/>
              <a:gd name="connsiteX58" fmla="*/ 2047875 w 2803189"/>
              <a:gd name="connsiteY58" fmla="*/ 280987 h 515769"/>
              <a:gd name="connsiteX59" fmla="*/ 2066925 w 2803189"/>
              <a:gd name="connsiteY59" fmla="*/ 285750 h 515769"/>
              <a:gd name="connsiteX60" fmla="*/ 2095500 w 2803189"/>
              <a:gd name="connsiteY60" fmla="*/ 295275 h 515769"/>
              <a:gd name="connsiteX61" fmla="*/ 2143125 w 2803189"/>
              <a:gd name="connsiteY61" fmla="*/ 304800 h 515769"/>
              <a:gd name="connsiteX62" fmla="*/ 2171700 w 2803189"/>
              <a:gd name="connsiteY62" fmla="*/ 314325 h 515769"/>
              <a:gd name="connsiteX63" fmla="*/ 2185987 w 2803189"/>
              <a:gd name="connsiteY63" fmla="*/ 319087 h 515769"/>
              <a:gd name="connsiteX64" fmla="*/ 2271712 w 2803189"/>
              <a:gd name="connsiteY64" fmla="*/ 347662 h 515769"/>
              <a:gd name="connsiteX65" fmla="*/ 2300287 w 2803189"/>
              <a:gd name="connsiteY65" fmla="*/ 357187 h 515769"/>
              <a:gd name="connsiteX66" fmla="*/ 2314575 w 2803189"/>
              <a:gd name="connsiteY66" fmla="*/ 361950 h 515769"/>
              <a:gd name="connsiteX67" fmla="*/ 2371725 w 2803189"/>
              <a:gd name="connsiteY67" fmla="*/ 371475 h 515769"/>
              <a:gd name="connsiteX68" fmla="*/ 2405062 w 2803189"/>
              <a:gd name="connsiteY68" fmla="*/ 381000 h 515769"/>
              <a:gd name="connsiteX69" fmla="*/ 2433637 w 2803189"/>
              <a:gd name="connsiteY69" fmla="*/ 385762 h 515769"/>
              <a:gd name="connsiteX70" fmla="*/ 2462212 w 2803189"/>
              <a:gd name="connsiteY70" fmla="*/ 395287 h 515769"/>
              <a:gd name="connsiteX71" fmla="*/ 2486025 w 2803189"/>
              <a:gd name="connsiteY71" fmla="*/ 400050 h 515769"/>
              <a:gd name="connsiteX72" fmla="*/ 2514600 w 2803189"/>
              <a:gd name="connsiteY72" fmla="*/ 409575 h 515769"/>
              <a:gd name="connsiteX73" fmla="*/ 2533650 w 2803189"/>
              <a:gd name="connsiteY73" fmla="*/ 414337 h 515769"/>
              <a:gd name="connsiteX74" fmla="*/ 2562225 w 2803189"/>
              <a:gd name="connsiteY74" fmla="*/ 423862 h 515769"/>
              <a:gd name="connsiteX75" fmla="*/ 2619375 w 2803189"/>
              <a:gd name="connsiteY75" fmla="*/ 442912 h 515769"/>
              <a:gd name="connsiteX76" fmla="*/ 2638425 w 2803189"/>
              <a:gd name="connsiteY76" fmla="*/ 447675 h 515769"/>
              <a:gd name="connsiteX77" fmla="*/ 2667000 w 2803189"/>
              <a:gd name="connsiteY77" fmla="*/ 457200 h 515769"/>
              <a:gd name="connsiteX78" fmla="*/ 2695575 w 2803189"/>
              <a:gd name="connsiteY78" fmla="*/ 466725 h 515769"/>
              <a:gd name="connsiteX79" fmla="*/ 2709862 w 2803189"/>
              <a:gd name="connsiteY79" fmla="*/ 476250 h 515769"/>
              <a:gd name="connsiteX80" fmla="*/ 2738437 w 2803189"/>
              <a:gd name="connsiteY80" fmla="*/ 485775 h 515769"/>
              <a:gd name="connsiteX81" fmla="*/ 2767012 w 2803189"/>
              <a:gd name="connsiteY81" fmla="*/ 495300 h 515769"/>
              <a:gd name="connsiteX82" fmla="*/ 2781300 w 2803189"/>
              <a:gd name="connsiteY82" fmla="*/ 504825 h 515769"/>
              <a:gd name="connsiteX83" fmla="*/ 2800350 w 2803189"/>
              <a:gd name="connsiteY83" fmla="*/ 514350 h 515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</a:cxnLst>
            <a:rect l="l" t="t" r="r" b="b"/>
            <a:pathLst>
              <a:path w="2803189" h="515769">
                <a:moveTo>
                  <a:pt x="0" y="261937"/>
                </a:moveTo>
                <a:lnTo>
                  <a:pt x="28575" y="252412"/>
                </a:lnTo>
                <a:lnTo>
                  <a:pt x="42862" y="247650"/>
                </a:lnTo>
                <a:cubicBezTo>
                  <a:pt x="47625" y="244475"/>
                  <a:pt x="52753" y="241789"/>
                  <a:pt x="57150" y="238125"/>
                </a:cubicBezTo>
                <a:cubicBezTo>
                  <a:pt x="62324" y="233813"/>
                  <a:pt x="65833" y="227573"/>
                  <a:pt x="71437" y="223837"/>
                </a:cubicBezTo>
                <a:cubicBezTo>
                  <a:pt x="75614" y="221052"/>
                  <a:pt x="80962" y="220662"/>
                  <a:pt x="85725" y="219075"/>
                </a:cubicBezTo>
                <a:cubicBezTo>
                  <a:pt x="88900" y="214312"/>
                  <a:pt x="90780" y="208363"/>
                  <a:pt x="95250" y="204787"/>
                </a:cubicBezTo>
                <a:cubicBezTo>
                  <a:pt x="99170" y="201651"/>
                  <a:pt x="105047" y="202270"/>
                  <a:pt x="109537" y="200025"/>
                </a:cubicBezTo>
                <a:cubicBezTo>
                  <a:pt x="114657" y="197465"/>
                  <a:pt x="118705" y="193060"/>
                  <a:pt x="123825" y="190500"/>
                </a:cubicBezTo>
                <a:cubicBezTo>
                  <a:pt x="128315" y="188255"/>
                  <a:pt x="133622" y="187982"/>
                  <a:pt x="138112" y="185737"/>
                </a:cubicBezTo>
                <a:cubicBezTo>
                  <a:pt x="175033" y="167276"/>
                  <a:pt x="130784" y="183417"/>
                  <a:pt x="166687" y="171450"/>
                </a:cubicBezTo>
                <a:cubicBezTo>
                  <a:pt x="207636" y="144152"/>
                  <a:pt x="155826" y="176881"/>
                  <a:pt x="195262" y="157162"/>
                </a:cubicBezTo>
                <a:cubicBezTo>
                  <a:pt x="200382" y="154602"/>
                  <a:pt x="204319" y="149962"/>
                  <a:pt x="209550" y="147637"/>
                </a:cubicBezTo>
                <a:cubicBezTo>
                  <a:pt x="218725" y="143559"/>
                  <a:pt x="228600" y="141287"/>
                  <a:pt x="238125" y="138112"/>
                </a:cubicBezTo>
                <a:lnTo>
                  <a:pt x="252412" y="133350"/>
                </a:lnTo>
                <a:cubicBezTo>
                  <a:pt x="257175" y="130175"/>
                  <a:pt x="261469" y="126150"/>
                  <a:pt x="266700" y="123825"/>
                </a:cubicBezTo>
                <a:cubicBezTo>
                  <a:pt x="275875" y="119747"/>
                  <a:pt x="295275" y="114300"/>
                  <a:pt x="295275" y="114300"/>
                </a:cubicBezTo>
                <a:cubicBezTo>
                  <a:pt x="336218" y="87004"/>
                  <a:pt x="284416" y="119730"/>
                  <a:pt x="323850" y="100012"/>
                </a:cubicBezTo>
                <a:cubicBezTo>
                  <a:pt x="369130" y="77371"/>
                  <a:pt x="292994" y="105535"/>
                  <a:pt x="366712" y="80962"/>
                </a:cubicBezTo>
                <a:cubicBezTo>
                  <a:pt x="372142" y="79152"/>
                  <a:pt x="375769" y="73762"/>
                  <a:pt x="381000" y="71437"/>
                </a:cubicBezTo>
                <a:cubicBezTo>
                  <a:pt x="381010" y="71433"/>
                  <a:pt x="416713" y="59533"/>
                  <a:pt x="423862" y="57150"/>
                </a:cubicBezTo>
                <a:cubicBezTo>
                  <a:pt x="428625" y="55562"/>
                  <a:pt x="433973" y="55172"/>
                  <a:pt x="438150" y="52387"/>
                </a:cubicBezTo>
                <a:cubicBezTo>
                  <a:pt x="442912" y="49212"/>
                  <a:pt x="447207" y="45187"/>
                  <a:pt x="452437" y="42862"/>
                </a:cubicBezTo>
                <a:cubicBezTo>
                  <a:pt x="452457" y="42853"/>
                  <a:pt x="488146" y="30960"/>
                  <a:pt x="495300" y="28575"/>
                </a:cubicBezTo>
                <a:lnTo>
                  <a:pt x="523875" y="19050"/>
                </a:lnTo>
                <a:cubicBezTo>
                  <a:pt x="528637" y="17463"/>
                  <a:pt x="533292" y="15504"/>
                  <a:pt x="538162" y="14287"/>
                </a:cubicBezTo>
                <a:cubicBezTo>
                  <a:pt x="544512" y="12700"/>
                  <a:pt x="550822" y="10945"/>
                  <a:pt x="557212" y="9525"/>
                </a:cubicBezTo>
                <a:cubicBezTo>
                  <a:pt x="565114" y="7769"/>
                  <a:pt x="572986" y="5708"/>
                  <a:pt x="581025" y="4762"/>
                </a:cubicBezTo>
                <a:cubicBezTo>
                  <a:pt x="600010" y="2528"/>
                  <a:pt x="619125" y="1587"/>
                  <a:pt x="638175" y="0"/>
                </a:cubicBezTo>
                <a:lnTo>
                  <a:pt x="900112" y="4762"/>
                </a:lnTo>
                <a:cubicBezTo>
                  <a:pt x="905129" y="4935"/>
                  <a:pt x="909430" y="8815"/>
                  <a:pt x="914400" y="9525"/>
                </a:cubicBezTo>
                <a:cubicBezTo>
                  <a:pt x="929869" y="11735"/>
                  <a:pt x="1017219" y="18167"/>
                  <a:pt x="1028700" y="19050"/>
                </a:cubicBezTo>
                <a:cubicBezTo>
                  <a:pt x="1036637" y="20637"/>
                  <a:pt x="1044541" y="22405"/>
                  <a:pt x="1052512" y="23812"/>
                </a:cubicBezTo>
                <a:lnTo>
                  <a:pt x="1109662" y="33337"/>
                </a:lnTo>
                <a:cubicBezTo>
                  <a:pt x="1165387" y="51912"/>
                  <a:pt x="1128212" y="42305"/>
                  <a:pt x="1223962" y="47625"/>
                </a:cubicBezTo>
                <a:cubicBezTo>
                  <a:pt x="1233487" y="49212"/>
                  <a:pt x="1243111" y="50292"/>
                  <a:pt x="1252537" y="52387"/>
                </a:cubicBezTo>
                <a:cubicBezTo>
                  <a:pt x="1298185" y="62531"/>
                  <a:pt x="1223720" y="51617"/>
                  <a:pt x="1290637" y="61912"/>
                </a:cubicBezTo>
                <a:cubicBezTo>
                  <a:pt x="1303287" y="63858"/>
                  <a:pt x="1316037" y="65087"/>
                  <a:pt x="1328737" y="66675"/>
                </a:cubicBezTo>
                <a:cubicBezTo>
                  <a:pt x="1356543" y="75942"/>
                  <a:pt x="1329693" y="67819"/>
                  <a:pt x="1371600" y="76200"/>
                </a:cubicBezTo>
                <a:cubicBezTo>
                  <a:pt x="1378018" y="77484"/>
                  <a:pt x="1384381" y="79081"/>
                  <a:pt x="1390650" y="80962"/>
                </a:cubicBezTo>
                <a:cubicBezTo>
                  <a:pt x="1400267" y="83847"/>
                  <a:pt x="1409321" y="88836"/>
                  <a:pt x="1419225" y="90487"/>
                </a:cubicBezTo>
                <a:cubicBezTo>
                  <a:pt x="1458872" y="97096"/>
                  <a:pt x="1438241" y="93884"/>
                  <a:pt x="1481137" y="100012"/>
                </a:cubicBezTo>
                <a:cubicBezTo>
                  <a:pt x="1490662" y="103187"/>
                  <a:pt x="1499972" y="107102"/>
                  <a:pt x="1509712" y="109537"/>
                </a:cubicBezTo>
                <a:cubicBezTo>
                  <a:pt x="1516062" y="111125"/>
                  <a:pt x="1522493" y="112419"/>
                  <a:pt x="1528762" y="114300"/>
                </a:cubicBezTo>
                <a:cubicBezTo>
                  <a:pt x="1538379" y="117185"/>
                  <a:pt x="1547812" y="120650"/>
                  <a:pt x="1557337" y="123825"/>
                </a:cubicBezTo>
                <a:cubicBezTo>
                  <a:pt x="1557342" y="123827"/>
                  <a:pt x="1585907" y="133346"/>
                  <a:pt x="1585912" y="133350"/>
                </a:cubicBezTo>
                <a:cubicBezTo>
                  <a:pt x="1601568" y="143787"/>
                  <a:pt x="1597233" y="142707"/>
                  <a:pt x="1614487" y="147637"/>
                </a:cubicBezTo>
                <a:cubicBezTo>
                  <a:pt x="1620781" y="149435"/>
                  <a:pt x="1627268" y="150519"/>
                  <a:pt x="1633537" y="152400"/>
                </a:cubicBezTo>
                <a:cubicBezTo>
                  <a:pt x="1643154" y="155285"/>
                  <a:pt x="1652208" y="160275"/>
                  <a:pt x="1662112" y="161925"/>
                </a:cubicBezTo>
                <a:cubicBezTo>
                  <a:pt x="1671458" y="163482"/>
                  <a:pt x="1704032" y="168595"/>
                  <a:pt x="1714500" y="171450"/>
                </a:cubicBezTo>
                <a:cubicBezTo>
                  <a:pt x="1724186" y="174092"/>
                  <a:pt x="1733550" y="177800"/>
                  <a:pt x="1743075" y="180975"/>
                </a:cubicBezTo>
                <a:lnTo>
                  <a:pt x="1785937" y="195262"/>
                </a:lnTo>
                <a:cubicBezTo>
                  <a:pt x="1790700" y="196850"/>
                  <a:pt x="1795355" y="198808"/>
                  <a:pt x="1800225" y="200025"/>
                </a:cubicBezTo>
                <a:cubicBezTo>
                  <a:pt x="1806575" y="201612"/>
                  <a:pt x="1813006" y="202906"/>
                  <a:pt x="1819275" y="204787"/>
                </a:cubicBezTo>
                <a:cubicBezTo>
                  <a:pt x="1828892" y="207672"/>
                  <a:pt x="1838325" y="211137"/>
                  <a:pt x="1847850" y="214312"/>
                </a:cubicBezTo>
                <a:lnTo>
                  <a:pt x="1876425" y="223837"/>
                </a:lnTo>
                <a:lnTo>
                  <a:pt x="2005012" y="266700"/>
                </a:lnTo>
                <a:lnTo>
                  <a:pt x="2033587" y="276225"/>
                </a:lnTo>
                <a:cubicBezTo>
                  <a:pt x="2038350" y="277813"/>
                  <a:pt x="2043005" y="279769"/>
                  <a:pt x="2047875" y="280987"/>
                </a:cubicBezTo>
                <a:cubicBezTo>
                  <a:pt x="2054225" y="282575"/>
                  <a:pt x="2060656" y="283869"/>
                  <a:pt x="2066925" y="285750"/>
                </a:cubicBezTo>
                <a:cubicBezTo>
                  <a:pt x="2076542" y="288635"/>
                  <a:pt x="2085655" y="293306"/>
                  <a:pt x="2095500" y="295275"/>
                </a:cubicBezTo>
                <a:lnTo>
                  <a:pt x="2143125" y="304800"/>
                </a:lnTo>
                <a:cubicBezTo>
                  <a:pt x="2152970" y="306769"/>
                  <a:pt x="2162175" y="311150"/>
                  <a:pt x="2171700" y="314325"/>
                </a:cubicBezTo>
                <a:lnTo>
                  <a:pt x="2185987" y="319087"/>
                </a:lnTo>
                <a:lnTo>
                  <a:pt x="2271712" y="347662"/>
                </a:lnTo>
                <a:lnTo>
                  <a:pt x="2300287" y="357187"/>
                </a:lnTo>
                <a:cubicBezTo>
                  <a:pt x="2305050" y="358775"/>
                  <a:pt x="2309605" y="361240"/>
                  <a:pt x="2314575" y="361950"/>
                </a:cubicBezTo>
                <a:cubicBezTo>
                  <a:pt x="2333403" y="364639"/>
                  <a:pt x="2353147" y="366830"/>
                  <a:pt x="2371725" y="371475"/>
                </a:cubicBezTo>
                <a:cubicBezTo>
                  <a:pt x="2408019" y="380548"/>
                  <a:pt x="2360544" y="372096"/>
                  <a:pt x="2405062" y="381000"/>
                </a:cubicBezTo>
                <a:cubicBezTo>
                  <a:pt x="2414531" y="382894"/>
                  <a:pt x="2424112" y="384175"/>
                  <a:pt x="2433637" y="385762"/>
                </a:cubicBezTo>
                <a:cubicBezTo>
                  <a:pt x="2443162" y="388937"/>
                  <a:pt x="2452367" y="393318"/>
                  <a:pt x="2462212" y="395287"/>
                </a:cubicBezTo>
                <a:cubicBezTo>
                  <a:pt x="2470150" y="396875"/>
                  <a:pt x="2478215" y="397920"/>
                  <a:pt x="2486025" y="400050"/>
                </a:cubicBezTo>
                <a:cubicBezTo>
                  <a:pt x="2495711" y="402692"/>
                  <a:pt x="2505075" y="406400"/>
                  <a:pt x="2514600" y="409575"/>
                </a:cubicBezTo>
                <a:cubicBezTo>
                  <a:pt x="2520810" y="411645"/>
                  <a:pt x="2527381" y="412456"/>
                  <a:pt x="2533650" y="414337"/>
                </a:cubicBezTo>
                <a:cubicBezTo>
                  <a:pt x="2543267" y="417222"/>
                  <a:pt x="2552700" y="420687"/>
                  <a:pt x="2562225" y="423862"/>
                </a:cubicBezTo>
                <a:lnTo>
                  <a:pt x="2619375" y="442912"/>
                </a:lnTo>
                <a:cubicBezTo>
                  <a:pt x="2625585" y="444982"/>
                  <a:pt x="2632156" y="445794"/>
                  <a:pt x="2638425" y="447675"/>
                </a:cubicBezTo>
                <a:cubicBezTo>
                  <a:pt x="2648042" y="450560"/>
                  <a:pt x="2657475" y="454025"/>
                  <a:pt x="2667000" y="457200"/>
                </a:cubicBezTo>
                <a:cubicBezTo>
                  <a:pt x="2667004" y="457201"/>
                  <a:pt x="2695572" y="466723"/>
                  <a:pt x="2695575" y="466725"/>
                </a:cubicBezTo>
                <a:cubicBezTo>
                  <a:pt x="2700337" y="469900"/>
                  <a:pt x="2704632" y="473925"/>
                  <a:pt x="2709862" y="476250"/>
                </a:cubicBezTo>
                <a:cubicBezTo>
                  <a:pt x="2719037" y="480328"/>
                  <a:pt x="2728912" y="482600"/>
                  <a:pt x="2738437" y="485775"/>
                </a:cubicBezTo>
                <a:lnTo>
                  <a:pt x="2767012" y="495300"/>
                </a:lnTo>
                <a:cubicBezTo>
                  <a:pt x="2772442" y="497110"/>
                  <a:pt x="2776180" y="502265"/>
                  <a:pt x="2781300" y="504825"/>
                </a:cubicBezTo>
                <a:cubicBezTo>
                  <a:pt x="2803189" y="515769"/>
                  <a:pt x="2789590" y="503590"/>
                  <a:pt x="2800350" y="514350"/>
                </a:cubicBezTo>
              </a:path>
            </a:pathLst>
          </a:cu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2720975" y="5011738"/>
            <a:ext cx="828675" cy="460375"/>
          </a:xfrm>
          <a:custGeom>
            <a:avLst/>
            <a:gdLst>
              <a:gd name="connsiteX0" fmla="*/ 829865 w 829865"/>
              <a:gd name="connsiteY0" fmla="*/ 0 h 459977"/>
              <a:gd name="connsiteX1" fmla="*/ 803672 w 829865"/>
              <a:gd name="connsiteY1" fmla="*/ 54769 h 459977"/>
              <a:gd name="connsiteX2" fmla="*/ 734615 w 829865"/>
              <a:gd name="connsiteY2" fmla="*/ 142875 h 459977"/>
              <a:gd name="connsiteX3" fmla="*/ 651272 w 829865"/>
              <a:gd name="connsiteY3" fmla="*/ 216694 h 459977"/>
              <a:gd name="connsiteX4" fmla="*/ 503634 w 829865"/>
              <a:gd name="connsiteY4" fmla="*/ 285750 h 459977"/>
              <a:gd name="connsiteX5" fmla="*/ 339328 w 829865"/>
              <a:gd name="connsiteY5" fmla="*/ 345281 h 459977"/>
              <a:gd name="connsiteX6" fmla="*/ 198834 w 829865"/>
              <a:gd name="connsiteY6" fmla="*/ 371475 h 459977"/>
              <a:gd name="connsiteX7" fmla="*/ 77390 w 829865"/>
              <a:gd name="connsiteY7" fmla="*/ 419100 h 459977"/>
              <a:gd name="connsiteX8" fmla="*/ 51197 w 829865"/>
              <a:gd name="connsiteY8" fmla="*/ 423862 h 459977"/>
              <a:gd name="connsiteX9" fmla="*/ 1190 w 829865"/>
              <a:gd name="connsiteY9" fmla="*/ 433387 h 459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9865" h="459977">
                <a:moveTo>
                  <a:pt x="829865" y="0"/>
                </a:moveTo>
                <a:cubicBezTo>
                  <a:pt x="824706" y="15478"/>
                  <a:pt x="819547" y="30957"/>
                  <a:pt x="803672" y="54769"/>
                </a:cubicBezTo>
                <a:cubicBezTo>
                  <a:pt x="787797" y="78582"/>
                  <a:pt x="760015" y="115888"/>
                  <a:pt x="734615" y="142875"/>
                </a:cubicBezTo>
                <a:cubicBezTo>
                  <a:pt x="709215" y="169863"/>
                  <a:pt x="689769" y="192882"/>
                  <a:pt x="651272" y="216694"/>
                </a:cubicBezTo>
                <a:cubicBezTo>
                  <a:pt x="612775" y="240507"/>
                  <a:pt x="555625" y="264319"/>
                  <a:pt x="503634" y="285750"/>
                </a:cubicBezTo>
                <a:cubicBezTo>
                  <a:pt x="451643" y="307181"/>
                  <a:pt x="390128" y="330994"/>
                  <a:pt x="339328" y="345281"/>
                </a:cubicBezTo>
                <a:cubicBezTo>
                  <a:pt x="288528" y="359568"/>
                  <a:pt x="242490" y="359172"/>
                  <a:pt x="198834" y="371475"/>
                </a:cubicBezTo>
                <a:cubicBezTo>
                  <a:pt x="155178" y="383778"/>
                  <a:pt x="101996" y="410369"/>
                  <a:pt x="77390" y="419100"/>
                </a:cubicBezTo>
                <a:cubicBezTo>
                  <a:pt x="52784" y="427831"/>
                  <a:pt x="51197" y="423862"/>
                  <a:pt x="51197" y="423862"/>
                </a:cubicBezTo>
                <a:cubicBezTo>
                  <a:pt x="38497" y="426243"/>
                  <a:pt x="0" y="459977"/>
                  <a:pt x="1190" y="433387"/>
                </a:cubicBezTo>
              </a:path>
            </a:pathLst>
          </a:cu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700338" y="5414963"/>
            <a:ext cx="46037" cy="460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443" name="TextBox 11"/>
          <p:cNvSpPr txBox="1">
            <a:spLocks noChangeArrowheads="1"/>
          </p:cNvSpPr>
          <p:nvPr/>
        </p:nvSpPr>
        <p:spPr bwMode="auto">
          <a:xfrm rot="1340352">
            <a:off x="5568950" y="5318125"/>
            <a:ext cx="16764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cs typeface="Arial" charset="0"/>
              </a:rPr>
              <a:t>High Pressure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35513" y="762000"/>
            <a:ext cx="4408487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sz="3200" smtClean="0">
                <a:latin typeface="Arial" charset="0"/>
                <a:cs typeface="Arial" charset="0"/>
              </a:rPr>
              <a:t>Pressure Gradient Components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2A6E07-988E-44E3-97D5-56595756EF9C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19460" name="TextBox 20"/>
          <p:cNvSpPr txBox="1">
            <a:spLocks noChangeArrowheads="1"/>
          </p:cNvSpPr>
          <p:nvPr/>
        </p:nvSpPr>
        <p:spPr bwMode="auto">
          <a:xfrm>
            <a:off x="228600" y="990600"/>
            <a:ext cx="54864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>
                <a:cs typeface="Arial" charset="0"/>
              </a:rPr>
              <a:t> </a:t>
            </a:r>
            <a:r>
              <a:rPr lang="en-US" b="1">
                <a:cs typeface="Arial" charset="0"/>
              </a:rPr>
              <a:t>Circumferential Pressure Gradient (rB ∂p/∂</a:t>
            </a:r>
            <a:r>
              <a:rPr lang="el-GR" b="1">
                <a:cs typeface="Arial" charset="0"/>
              </a:rPr>
              <a:t>Φ</a:t>
            </a:r>
            <a:r>
              <a:rPr lang="en-US" b="1">
                <a:cs typeface="Arial" charset="0"/>
              </a:rPr>
              <a:t>)</a:t>
            </a:r>
          </a:p>
          <a:p>
            <a:pPr lvl="1">
              <a:buFont typeface="Arial" charset="0"/>
              <a:buChar char="•"/>
            </a:pPr>
            <a:r>
              <a:rPr lang="en-US">
                <a:cs typeface="Arial" charset="0"/>
              </a:rPr>
              <a:t> Flow around the body</a:t>
            </a:r>
          </a:p>
          <a:p>
            <a:pPr lvl="1">
              <a:buFont typeface="Arial" charset="0"/>
              <a:buChar char="•"/>
            </a:pPr>
            <a:r>
              <a:rPr lang="en-US">
                <a:cs typeface="Arial" charset="0"/>
              </a:rPr>
              <a:t> Induced by angle of attack (</a:t>
            </a:r>
            <a:r>
              <a:rPr lang="el-GR">
                <a:cs typeface="Arial" charset="0"/>
              </a:rPr>
              <a:t>α</a:t>
            </a:r>
            <a:r>
              <a:rPr lang="en-US">
                <a:cs typeface="Arial" charset="0"/>
              </a:rPr>
              <a:t>)</a:t>
            </a:r>
          </a:p>
          <a:p>
            <a:pPr lvl="1">
              <a:buFont typeface="Arial" charset="0"/>
              <a:buChar char="•"/>
            </a:pPr>
            <a:r>
              <a:rPr lang="en-US">
                <a:cs typeface="Arial" charset="0"/>
              </a:rPr>
              <a:t> Unavoidable situation</a:t>
            </a:r>
          </a:p>
          <a:p>
            <a:pPr>
              <a:buFont typeface="Arial" charset="0"/>
              <a:buChar char="•"/>
            </a:pPr>
            <a:r>
              <a:rPr lang="en-US">
                <a:cs typeface="Arial" charset="0"/>
              </a:rPr>
              <a:t> </a:t>
            </a:r>
            <a:r>
              <a:rPr lang="en-US" b="1">
                <a:cs typeface="Arial" charset="0"/>
              </a:rPr>
              <a:t>Longitudinal Pressure Gradient (∂p/∂z)</a:t>
            </a:r>
          </a:p>
          <a:p>
            <a:pPr lvl="1">
              <a:buFont typeface="Arial" charset="0"/>
              <a:buChar char="•"/>
            </a:pPr>
            <a:r>
              <a:rPr lang="en-US">
                <a:cs typeface="Arial" charset="0"/>
              </a:rPr>
              <a:t> Flow along the axial frame of reference</a:t>
            </a:r>
          </a:p>
          <a:p>
            <a:pPr lvl="1">
              <a:buFont typeface="Arial" charset="0"/>
              <a:buChar char="•"/>
            </a:pPr>
            <a:r>
              <a:rPr lang="en-US">
                <a:cs typeface="Arial" charset="0"/>
              </a:rPr>
              <a:t> Mitigation possible </a:t>
            </a:r>
          </a:p>
        </p:txBody>
      </p:sp>
      <p:graphicFrame>
        <p:nvGraphicFramePr>
          <p:cNvPr id="24" name="Chart 23"/>
          <p:cNvGraphicFramePr/>
          <p:nvPr/>
        </p:nvGraphicFramePr>
        <p:xfrm>
          <a:off x="4572000" y="34290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5" name="Chart 24"/>
          <p:cNvGraphicFramePr>
            <a:graphicFrameLocks/>
          </p:cNvGraphicFramePr>
          <p:nvPr/>
        </p:nvGraphicFramePr>
        <p:xfrm>
          <a:off x="0" y="3429000"/>
          <a:ext cx="45720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Straight Connector 7"/>
          <p:cNvSpPr/>
          <p:nvPr/>
        </p:nvSpPr>
        <p:spPr>
          <a:xfrm>
            <a:off x="762000" y="4419600"/>
            <a:ext cx="2133600" cy="2286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8"/>
          <p:cNvSpPr/>
          <p:nvPr/>
        </p:nvSpPr>
        <p:spPr>
          <a:xfrm>
            <a:off x="2895600" y="4648200"/>
            <a:ext cx="14478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" name="Straight Connector 10"/>
          <p:cNvCxnSpPr>
            <a:endCxn id="9" idx="0"/>
          </p:cNvCxnSpPr>
          <p:nvPr/>
        </p:nvCxnSpPr>
        <p:spPr>
          <a:xfrm rot="5400000">
            <a:off x="2628900" y="4381500"/>
            <a:ext cx="5334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sz="3200" smtClean="0">
                <a:latin typeface="Arial" charset="0"/>
                <a:cs typeface="Arial" charset="0"/>
              </a:rPr>
              <a:t>Nose Profiles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FF5E81-F6E2-4B34-92DE-0E63A46E7FA5}" type="slidenum">
              <a:rPr lang="en-US"/>
              <a:pPr>
                <a:defRPr/>
              </a:pPr>
              <a:t>6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7526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484" name="TextBox 4"/>
          <p:cNvSpPr txBox="1">
            <a:spLocks noChangeArrowheads="1"/>
          </p:cNvSpPr>
          <p:nvPr/>
        </p:nvSpPr>
        <p:spPr bwMode="auto">
          <a:xfrm>
            <a:off x="1371600" y="990600"/>
            <a:ext cx="6781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>
                <a:latin typeface="Calibri" pitchFamily="34" charset="0"/>
              </a:rPr>
              <a:t> Three nose shapes were analyzed: Cone, Ogive, and Optimum</a:t>
            </a:r>
          </a:p>
          <a:p>
            <a:pPr>
              <a:buFont typeface="Wingdings" pitchFamily="2" charset="2"/>
              <a:buChar char="§"/>
            </a:pPr>
            <a:r>
              <a:rPr lang="en-US" sz="2000">
                <a:latin typeface="Calibri" pitchFamily="34" charset="0"/>
              </a:rPr>
              <a:t> Fineness ratio of 6 (L = 36”, D = 6”)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sz="3200" smtClean="0">
                <a:latin typeface="Arial" charset="0"/>
                <a:cs typeface="Arial" charset="0"/>
              </a:rPr>
              <a:t>Munk Airship Theory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9A7840-78B7-4A76-93EA-A794D357C64B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Flowchart: Delay 4"/>
          <p:cNvSpPr/>
          <p:nvPr/>
        </p:nvSpPr>
        <p:spPr>
          <a:xfrm flipH="1">
            <a:off x="5257800" y="5181600"/>
            <a:ext cx="3429000" cy="838200"/>
          </a:xfrm>
          <a:prstGeom prst="flowChartDelay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Straight Connector 5"/>
          <p:cNvCxnSpPr>
            <a:stCxn id="5" idx="1"/>
            <a:endCxn id="5" idx="3"/>
          </p:cNvCxnSpPr>
          <p:nvPr/>
        </p:nvCxnSpPr>
        <p:spPr>
          <a:xfrm flipH="1">
            <a:off x="5257800" y="5600700"/>
            <a:ext cx="3429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0800000">
            <a:off x="6096000" y="5257800"/>
            <a:ext cx="838200" cy="3429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endCxn id="5" idx="3"/>
          </p:cNvCxnSpPr>
          <p:nvPr/>
        </p:nvCxnSpPr>
        <p:spPr>
          <a:xfrm rot="5400000">
            <a:off x="4552950" y="4895850"/>
            <a:ext cx="14097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511" name="TextBox 8"/>
          <p:cNvSpPr txBox="1">
            <a:spLocks noChangeArrowheads="1"/>
          </p:cNvSpPr>
          <p:nvPr/>
        </p:nvSpPr>
        <p:spPr bwMode="auto">
          <a:xfrm>
            <a:off x="5105400" y="3886200"/>
            <a:ext cx="228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r</a:t>
            </a:r>
          </a:p>
        </p:txBody>
      </p:sp>
      <p:sp>
        <p:nvSpPr>
          <p:cNvPr id="21512" name="TextBox 9"/>
          <p:cNvSpPr txBox="1">
            <a:spLocks noChangeArrowheads="1"/>
          </p:cNvSpPr>
          <p:nvPr/>
        </p:nvSpPr>
        <p:spPr bwMode="auto">
          <a:xfrm>
            <a:off x="8686800" y="5410200"/>
            <a:ext cx="228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z</a:t>
            </a:r>
          </a:p>
        </p:txBody>
      </p:sp>
      <p:sp>
        <p:nvSpPr>
          <p:cNvPr id="21513" name="TextBox 10"/>
          <p:cNvSpPr txBox="1">
            <a:spLocks noChangeArrowheads="1"/>
          </p:cNvSpPr>
          <p:nvPr/>
        </p:nvSpPr>
        <p:spPr bwMode="auto">
          <a:xfrm>
            <a:off x="5943600" y="4800600"/>
            <a:ext cx="30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R</a:t>
            </a:r>
          </a:p>
        </p:txBody>
      </p:sp>
      <p:sp>
        <p:nvSpPr>
          <p:cNvPr id="21514" name="TextBox 12"/>
          <p:cNvSpPr txBox="1">
            <a:spLocks noChangeArrowheads="1"/>
          </p:cNvSpPr>
          <p:nvPr/>
        </p:nvSpPr>
        <p:spPr bwMode="auto">
          <a:xfrm>
            <a:off x="6781800" y="5257800"/>
            <a:ext cx="38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z</a:t>
            </a:r>
            <a:r>
              <a:rPr lang="en-US" sz="1200">
                <a:latin typeface="Calibri" pitchFamily="34" charset="0"/>
              </a:rPr>
              <a:t>i</a:t>
            </a:r>
            <a:endParaRPr lang="en-US">
              <a:latin typeface="Calibri" pitchFamily="34" charset="0"/>
            </a:endParaRPr>
          </a:p>
        </p:txBody>
      </p:sp>
      <p:sp>
        <p:nvSpPr>
          <p:cNvPr id="21515" name="TextBox 25"/>
          <p:cNvSpPr txBox="1">
            <a:spLocks noChangeArrowheads="1"/>
          </p:cNvSpPr>
          <p:nvPr/>
        </p:nvSpPr>
        <p:spPr bwMode="auto">
          <a:xfrm>
            <a:off x="533400" y="838200"/>
            <a:ext cx="3810000" cy="458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>
                <a:latin typeface="Calibri" pitchFamily="34" charset="0"/>
              </a:rPr>
              <a:t> Process used to calculate pressure along an elongated airship with circular cross section </a:t>
            </a:r>
          </a:p>
          <a:p>
            <a:pPr>
              <a:buFont typeface="Wingdings" pitchFamily="2" charset="2"/>
              <a:buChar char="§"/>
            </a:pPr>
            <a:r>
              <a:rPr lang="en-US">
                <a:latin typeface="Calibri" pitchFamily="34" charset="0"/>
              </a:rPr>
              <a:t> Points along the body station can be treated as three-dimensional source flows</a:t>
            </a:r>
          </a:p>
          <a:p>
            <a:pPr>
              <a:buFont typeface="Wingdings" pitchFamily="2" charset="2"/>
              <a:buChar char="§"/>
            </a:pPr>
            <a:r>
              <a:rPr lang="en-US">
                <a:latin typeface="Calibri" pitchFamily="34" charset="0"/>
              </a:rPr>
              <a:t> Vector R is a position vector from a point along the body station axis to an off axis point</a:t>
            </a:r>
          </a:p>
          <a:p>
            <a:pPr>
              <a:buFont typeface="Wingdings" pitchFamily="2" charset="2"/>
              <a:buChar char="§"/>
            </a:pPr>
            <a:r>
              <a:rPr lang="en-US">
                <a:latin typeface="Calibri" pitchFamily="34" charset="0"/>
              </a:rPr>
              <a:t> R moves along the surface of the nose to estimate the incompressible pressure coefficient acting on zi, which is the sum of all pressure coefficients with different R vectors</a:t>
            </a:r>
          </a:p>
          <a:p>
            <a:pPr>
              <a:buFont typeface="Wingdings" pitchFamily="2" charset="2"/>
              <a:buChar char="§"/>
            </a:pPr>
            <a:r>
              <a:rPr lang="en-US">
                <a:latin typeface="Calibri" pitchFamily="34" charset="0"/>
              </a:rPr>
              <a:t> Different “zi”s are used to generate a Cp profile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rot="5400000" flipH="1" flipV="1">
            <a:off x="7005638" y="1373188"/>
            <a:ext cx="766762" cy="7540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7011988" y="2093913"/>
            <a:ext cx="1066800" cy="39687"/>
          </a:xfrm>
          <a:prstGeom prst="straightConnector1">
            <a:avLst/>
          </a:prstGeom>
          <a:ln w="19050"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7011988" y="2132013"/>
            <a:ext cx="754062" cy="690562"/>
          </a:xfrm>
          <a:prstGeom prst="straightConnector1">
            <a:avLst/>
          </a:prstGeom>
          <a:ln w="19050"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 flipH="1" flipV="1">
            <a:off x="6477794" y="1599406"/>
            <a:ext cx="1066800" cy="1588"/>
          </a:xfrm>
          <a:prstGeom prst="straightConnector1">
            <a:avLst/>
          </a:prstGeom>
          <a:ln w="19050"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6515894" y="2628106"/>
            <a:ext cx="990600" cy="1588"/>
          </a:xfrm>
          <a:prstGeom prst="straightConnector1">
            <a:avLst/>
          </a:prstGeom>
          <a:ln w="19050"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2" name="Straight Arrow Connector 31"/>
          <p:cNvCxnSpPr/>
          <p:nvPr/>
        </p:nvCxnSpPr>
        <p:spPr>
          <a:xfrm rot="16200000" flipV="1">
            <a:off x="6242844" y="1377156"/>
            <a:ext cx="765175" cy="754063"/>
          </a:xfrm>
          <a:prstGeom prst="straightConnector1">
            <a:avLst/>
          </a:prstGeom>
          <a:ln w="19050"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3" name="Straight Arrow Connector 32"/>
          <p:cNvCxnSpPr/>
          <p:nvPr/>
        </p:nvCxnSpPr>
        <p:spPr>
          <a:xfrm rot="10800000">
            <a:off x="5945188" y="2093913"/>
            <a:ext cx="1066800" cy="38100"/>
          </a:xfrm>
          <a:prstGeom prst="straightConnector1">
            <a:avLst/>
          </a:prstGeom>
          <a:ln w="19050"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4" name="Straight Arrow Connector 33"/>
          <p:cNvCxnSpPr/>
          <p:nvPr/>
        </p:nvCxnSpPr>
        <p:spPr>
          <a:xfrm rot="10800000" flipV="1">
            <a:off x="6256338" y="2132013"/>
            <a:ext cx="755650" cy="690562"/>
          </a:xfrm>
          <a:prstGeom prst="straightConnector1">
            <a:avLst/>
          </a:prstGeom>
          <a:ln w="19050"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1524" name="TextBox 34"/>
          <p:cNvSpPr txBox="1">
            <a:spLocks noChangeArrowheads="1"/>
          </p:cNvSpPr>
          <p:nvPr/>
        </p:nvSpPr>
        <p:spPr bwMode="auto">
          <a:xfrm>
            <a:off x="7773988" y="989013"/>
            <a:ext cx="533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V</a:t>
            </a:r>
            <a:r>
              <a:rPr lang="en-US" sz="1200">
                <a:latin typeface="Calibri" pitchFamily="34" charset="0"/>
              </a:rPr>
              <a:t>R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 rot="5400000">
            <a:off x="6553200" y="2286000"/>
            <a:ext cx="609600" cy="304800"/>
          </a:xfrm>
          <a:prstGeom prst="straightConnector1">
            <a:avLst/>
          </a:prstGeom>
          <a:ln w="19050"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7010400" y="1905000"/>
            <a:ext cx="914400" cy="228600"/>
          </a:xfrm>
          <a:prstGeom prst="straightConnector1">
            <a:avLst/>
          </a:prstGeom>
          <a:ln w="19050"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3" name="Straight Arrow Connector 42"/>
          <p:cNvCxnSpPr/>
          <p:nvPr/>
        </p:nvCxnSpPr>
        <p:spPr>
          <a:xfrm rot="16200000" flipV="1">
            <a:off x="6553200" y="1676400"/>
            <a:ext cx="685800" cy="228600"/>
          </a:xfrm>
          <a:prstGeom prst="straightConnector1">
            <a:avLst/>
          </a:prstGeom>
          <a:ln w="19050"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6" name="Up Arrow 45"/>
          <p:cNvSpPr/>
          <p:nvPr/>
        </p:nvSpPr>
        <p:spPr>
          <a:xfrm rot="10800000">
            <a:off x="6858000" y="3200400"/>
            <a:ext cx="228600" cy="1752600"/>
          </a:xfrm>
          <a:prstGeom prst="up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Content Placeholder 2"/>
          <p:cNvSpPr>
            <a:spLocks noGrp="1"/>
          </p:cNvSpPr>
          <p:nvPr>
            <p:ph idx="1"/>
          </p:nvPr>
        </p:nvSpPr>
        <p:spPr>
          <a:xfrm>
            <a:off x="152400" y="5562600"/>
            <a:ext cx="4876800" cy="1066800"/>
          </a:xfrm>
          <a:solidFill>
            <a:schemeClr val="accent1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6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Munk</a:t>
            </a:r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Airship Theory is used to derive an equation for incompressible pressure coefficients based on source flow. </a:t>
            </a:r>
            <a:r>
              <a:rPr lang="en-US" sz="16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(Derivation of equation </a:t>
            </a:r>
            <a:r>
              <a:rPr lang="en-US" sz="1600" i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found in </a:t>
            </a:r>
            <a:r>
              <a:rPr lang="en-US" sz="16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paper.)</a:t>
            </a:r>
            <a:endParaRPr 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200" smtClean="0">
                <a:latin typeface="Arial" charset="0"/>
                <a:cs typeface="Arial" charset="0"/>
              </a:rPr>
              <a:t>Munk Airship Theory Results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C2AF0D-B1D3-4024-8442-F46196721A2F}" type="slidenum">
              <a:rPr lang="en-US"/>
              <a:pPr>
                <a:defRPr/>
              </a:pPr>
              <a:t>8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09600" y="1752600"/>
          <a:ext cx="7620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2532" name="TextBox 5"/>
          <p:cNvSpPr txBox="1">
            <a:spLocks noChangeArrowheads="1"/>
          </p:cNvSpPr>
          <p:nvPr/>
        </p:nvSpPr>
        <p:spPr bwMode="auto">
          <a:xfrm>
            <a:off x="1371600" y="1219200"/>
            <a:ext cx="6781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>
                <a:latin typeface="Calibri" pitchFamily="34" charset="0"/>
              </a:rPr>
              <a:t> Fineness ratio of 6 (L = 36”, D = 6”)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533400" y="-152400"/>
            <a:ext cx="8229600" cy="1143000"/>
          </a:xfrm>
        </p:spPr>
        <p:txBody>
          <a:bodyPr/>
          <a:lstStyle/>
          <a:p>
            <a:r>
              <a:rPr lang="en-US" sz="3200" smtClean="0">
                <a:latin typeface="Arial" charset="0"/>
                <a:cs typeface="Arial" charset="0"/>
              </a:rPr>
              <a:t>Critical Pressure Coefficient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A07A41-20FE-4530-B428-815C8E05FC6C}" type="slidenum">
              <a:rPr lang="en-US"/>
              <a:pPr>
                <a:defRPr/>
              </a:pPr>
              <a:t>9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81000" y="2209800"/>
          <a:ext cx="8382000" cy="4068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556" name="TextBox 5"/>
          <p:cNvSpPr txBox="1">
            <a:spLocks noChangeArrowheads="1"/>
          </p:cNvSpPr>
          <p:nvPr/>
        </p:nvSpPr>
        <p:spPr bwMode="auto">
          <a:xfrm>
            <a:off x="990600" y="990600"/>
            <a:ext cx="7162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>
                <a:latin typeface="Calibri" pitchFamily="34" charset="0"/>
              </a:rPr>
              <a:t> Isentropic relation between P∞ and P* (M=1)</a:t>
            </a:r>
          </a:p>
          <a:p>
            <a:pPr>
              <a:buFont typeface="Wingdings" pitchFamily="2" charset="2"/>
              <a:buChar char="§"/>
            </a:pPr>
            <a:r>
              <a:rPr lang="en-US">
                <a:latin typeface="Calibri" pitchFamily="34" charset="0"/>
              </a:rPr>
              <a:t> Relation is plugged into the Cp equation with respect to free stream Mach number</a:t>
            </a:r>
          </a:p>
          <a:p>
            <a:pPr>
              <a:buFont typeface="Wingdings" pitchFamily="2" charset="2"/>
              <a:buChar char="§"/>
            </a:pPr>
            <a:r>
              <a:rPr lang="en-US">
                <a:latin typeface="Calibri" pitchFamily="34" charset="0"/>
              </a:rPr>
              <a:t> Pressure Coefficient = (P*- P∞)/q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5656</TotalTime>
  <Words>613</Words>
  <Application>Microsoft Office PowerPoint</Application>
  <PresentationFormat>On-screen Show (4:3)</PresentationFormat>
  <Paragraphs>110</Paragraphs>
  <Slides>16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Calibri</vt:lpstr>
      <vt:lpstr>Arial</vt:lpstr>
      <vt:lpstr>Wingdings</vt:lpstr>
      <vt:lpstr>Office Theme</vt:lpstr>
      <vt:lpstr>Equation</vt:lpstr>
      <vt:lpstr>Effect of Different Nose Profiles on Subsonic Pressure Coefficients</vt:lpstr>
      <vt:lpstr>Outline</vt:lpstr>
      <vt:lpstr>Problem Description</vt:lpstr>
      <vt:lpstr>Problem Description, cont.</vt:lpstr>
      <vt:lpstr>Pressure Gradient Components</vt:lpstr>
      <vt:lpstr>Nose Profiles</vt:lpstr>
      <vt:lpstr>Munk Airship Theory</vt:lpstr>
      <vt:lpstr>Munk Airship Theory Results</vt:lpstr>
      <vt:lpstr>Critical Pressure Coefficient</vt:lpstr>
      <vt:lpstr>Karman-Tsien Compressibility Effects</vt:lpstr>
      <vt:lpstr>Critical Mach Number Determination</vt:lpstr>
      <vt:lpstr>Minimum Incompressible Pressure Coefficient</vt:lpstr>
      <vt:lpstr>Critical Mach Number</vt:lpstr>
      <vt:lpstr>Summary</vt:lpstr>
      <vt:lpstr>Pressure Coefficient</vt:lpstr>
      <vt:lpstr>Pressure Coefficient, Cont’d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 of Different Nose Profiles on Subsonic Pressure Coefficients</dc:title>
  <dc:creator>VJ</dc:creator>
  <cp:lastModifiedBy>Owner</cp:lastModifiedBy>
  <cp:revision>215</cp:revision>
  <dcterms:created xsi:type="dcterms:W3CDTF">2011-03-09T09:46:02Z</dcterms:created>
  <dcterms:modified xsi:type="dcterms:W3CDTF">2011-03-21T07:18:25Z</dcterms:modified>
</cp:coreProperties>
</file>